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62" r:id="rId4"/>
    <p:sldId id="258" r:id="rId5"/>
    <p:sldId id="263" r:id="rId6"/>
    <p:sldId id="264" r:id="rId7"/>
    <p:sldId id="265" r:id="rId8"/>
    <p:sldId id="259" r:id="rId9"/>
    <p:sldId id="266" r:id="rId10"/>
    <p:sldId id="267" r:id="rId11"/>
    <p:sldId id="268" r:id="rId12"/>
    <p:sldId id="272" r:id="rId13"/>
    <p:sldId id="269" r:id="rId14"/>
    <p:sldId id="270" r:id="rId15"/>
    <p:sldId id="271" r:id="rId16"/>
    <p:sldId id="26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66" autoAdjust="0"/>
  </p:normalViewPr>
  <p:slideViewPr>
    <p:cSldViewPr>
      <p:cViewPr varScale="1">
        <p:scale>
          <a:sx n="79" d="100"/>
          <a:sy n="79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EB7CB-D770-4FA8-843A-471D3FC29BE4}" type="datetimeFigureOut">
              <a:rPr lang="fr-FR" smtClean="0"/>
              <a:t>15/10/2021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7FDDB-139F-4CEB-9C93-6145E56BF5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58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Bactériémies en France (</a:t>
            </a:r>
            <a:r>
              <a:rPr lang="fr-FR" sz="1800" i="1" dirty="0" smtClean="0"/>
              <a:t>SPIADI 2020</a:t>
            </a:r>
            <a:r>
              <a:rPr lang="fr-FR" dirty="0" smtClean="0"/>
              <a:t>) :</a:t>
            </a:r>
          </a:p>
          <a:p>
            <a:pPr lvl="1"/>
            <a:r>
              <a:rPr lang="fr-FR" dirty="0" smtClean="0"/>
              <a:t>Associées à un DI : 29% dont 88% en </a:t>
            </a:r>
            <a:r>
              <a:rPr lang="fr-FR" dirty="0" err="1" smtClean="0"/>
              <a:t>hospit</a:t>
            </a:r>
            <a:r>
              <a:rPr lang="fr-FR" dirty="0" smtClean="0"/>
              <a:t> et 14% sur CVP</a:t>
            </a:r>
          </a:p>
          <a:p>
            <a:pPr lvl="1"/>
            <a:r>
              <a:rPr lang="fr-FR" dirty="0" smtClean="0"/>
              <a:t>Incidence sur CVP &lt;0,25/1000JH (tous services confondus)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7FDDB-139F-4CEB-9C93-6145E56BF58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02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Exclusion données 2016 car peu de bactériémies sur cette année</a:t>
            </a:r>
          </a:p>
          <a:p>
            <a:r>
              <a:rPr lang="fr-FR" dirty="0" smtClean="0"/>
              <a:t>Manque sur le graphique</a:t>
            </a:r>
            <a:r>
              <a:rPr lang="fr-FR" baseline="0" dirty="0" smtClean="0"/>
              <a:t> l’analyse de sensibilité excluant les CVP posé en ICU mais résultats similaires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7FDDB-139F-4CEB-9C93-6145E56BF58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06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Exclusion données 2016 car peu de bactériémies sur cette année</a:t>
            </a:r>
          </a:p>
          <a:p>
            <a:r>
              <a:rPr lang="fr-FR" dirty="0" smtClean="0"/>
              <a:t>Manque sur le graphique</a:t>
            </a:r>
            <a:r>
              <a:rPr lang="fr-FR" baseline="0" dirty="0" smtClean="0"/>
              <a:t> l’analyse de sensibilité excluant les CVP posé en ICU mais résultats similaires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7FDDB-139F-4CEB-9C93-6145E56BF58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0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EA3D72-0CB4-4CF4-852D-FEA71ED9AD3C}" type="datetime1">
              <a:rPr lang="fr-FR" smtClean="0"/>
              <a:t>15/10/2021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950E9-500E-481B-9406-A0FA3D8F1483}" type="datetime1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DCCA5CE-41AA-47F0-A48C-6C21A6529EC1}" type="datetime1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270DE-0CB9-455C-B3ED-F26987A14225}" type="datetime1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2C2C4A-FF19-44B3-92A0-BAD6E3F45481}" type="datetime1">
              <a:rPr lang="fr-FR" smtClean="0"/>
              <a:t>15/10/2021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9F557-231C-4897-B7D1-91FF5010DCB6}" type="datetime1">
              <a:rPr lang="fr-FR" smtClean="0"/>
              <a:t>15/10/2021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52A46-EB55-4530-90A3-A3AD3BA97B8B}" type="datetime1">
              <a:rPr lang="fr-FR" smtClean="0"/>
              <a:t>15/10/2021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42E61-185D-4B45-B9C8-D3C13CAD28A8}" type="datetime1">
              <a:rPr lang="fr-FR" smtClean="0"/>
              <a:t>15/10/2021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73846F-FA9E-4797-8D00-2D99631A8FFF}" type="datetime1">
              <a:rPr lang="fr-FR" smtClean="0"/>
              <a:t>15/10/2021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84F0-8B7D-4E95-9C22-0EA08F9F6995}" type="datetime1">
              <a:rPr lang="fr-FR" smtClean="0"/>
              <a:t>15/10/2021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F6C631-0C4B-4374-B421-CA3044355E7F}" type="datetime1">
              <a:rPr lang="fr-FR" smtClean="0"/>
              <a:t>15/10/2021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784EAA8-7E2C-4462-A132-1D4803CB20B5}" type="datetime1">
              <a:rPr lang="fr-FR" smtClean="0"/>
              <a:t>15/10/2021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995FC5D-FA33-46C1-8F96-D628FA95450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85221" y="22699"/>
            <a:ext cx="6264696" cy="3312368"/>
          </a:xfrm>
        </p:spPr>
        <p:txBody>
          <a:bodyPr/>
          <a:lstStyle/>
          <a:p>
            <a:pPr algn="ctr"/>
            <a:r>
              <a:rPr lang="fr-FR" sz="7200" dirty="0" smtClean="0"/>
              <a:t>CVP</a:t>
            </a:r>
            <a:r>
              <a:rPr lang="fr-FR" sz="4400" dirty="0" smtClean="0"/>
              <a:t> </a:t>
            </a:r>
            <a:br>
              <a:rPr lang="fr-FR" sz="4400" dirty="0" smtClean="0"/>
            </a:br>
            <a:r>
              <a:rPr lang="fr-FR" sz="4000" dirty="0" smtClean="0"/>
              <a:t>remplacement de routine vs. Indication clinique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07904" y="3933056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Mélissa MARTIN</a:t>
            </a:r>
          </a:p>
          <a:p>
            <a:r>
              <a:rPr lang="fr-FR" dirty="0" smtClean="0"/>
              <a:t>Staff biblio</a:t>
            </a:r>
          </a:p>
          <a:p>
            <a:r>
              <a:rPr lang="fr-FR" dirty="0" smtClean="0"/>
              <a:t>15/10/21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695465" y="5903893"/>
            <a:ext cx="64442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400" i="1" dirty="0" err="1">
                <a:solidFill>
                  <a:schemeClr val="bg1"/>
                </a:solidFill>
              </a:rPr>
              <a:t>Buetti</a:t>
            </a:r>
            <a:r>
              <a:rPr lang="fr-FR" sz="1400" i="1" dirty="0">
                <a:solidFill>
                  <a:schemeClr val="bg1"/>
                </a:solidFill>
              </a:rPr>
              <a:t> N, Abbas M, </a:t>
            </a:r>
            <a:r>
              <a:rPr lang="fr-FR" sz="1400" i="1" dirty="0" err="1">
                <a:solidFill>
                  <a:schemeClr val="bg1"/>
                </a:solidFill>
              </a:rPr>
              <a:t>Pittet</a:t>
            </a:r>
            <a:r>
              <a:rPr lang="fr-FR" sz="1400" i="1" dirty="0">
                <a:solidFill>
                  <a:schemeClr val="bg1"/>
                </a:solidFill>
              </a:rPr>
              <a:t> </a:t>
            </a:r>
            <a:r>
              <a:rPr lang="fr-FR" sz="1400" i="1" dirty="0" smtClean="0">
                <a:solidFill>
                  <a:schemeClr val="bg1"/>
                </a:solidFill>
              </a:rPr>
              <a:t>D</a:t>
            </a:r>
            <a:r>
              <a:rPr lang="fr-FR" sz="1400" i="1" dirty="0">
                <a:solidFill>
                  <a:schemeClr val="bg1"/>
                </a:solidFill>
              </a:rPr>
              <a:t> </a:t>
            </a:r>
            <a:r>
              <a:rPr lang="fr-FR" sz="1400" i="1" dirty="0" smtClean="0">
                <a:solidFill>
                  <a:schemeClr val="bg1"/>
                </a:solidFill>
              </a:rPr>
              <a:t>and al. </a:t>
            </a:r>
            <a:r>
              <a:rPr lang="fr-FR" sz="1400" i="1" dirty="0" err="1">
                <a:solidFill>
                  <a:schemeClr val="bg1"/>
                </a:solidFill>
              </a:rPr>
              <a:t>Comparison</a:t>
            </a:r>
            <a:r>
              <a:rPr lang="fr-FR" sz="1400" i="1" dirty="0">
                <a:solidFill>
                  <a:schemeClr val="bg1"/>
                </a:solidFill>
              </a:rPr>
              <a:t> of Routine Replacement </a:t>
            </a:r>
            <a:r>
              <a:rPr lang="fr-FR" sz="1400" i="1" dirty="0" err="1">
                <a:solidFill>
                  <a:schemeClr val="bg1"/>
                </a:solidFill>
              </a:rPr>
              <a:t>With</a:t>
            </a:r>
            <a:r>
              <a:rPr lang="fr-FR" sz="1400" i="1" dirty="0">
                <a:solidFill>
                  <a:schemeClr val="bg1"/>
                </a:solidFill>
              </a:rPr>
              <a:t> </a:t>
            </a:r>
            <a:r>
              <a:rPr lang="fr-FR" sz="1400" i="1" dirty="0" err="1">
                <a:solidFill>
                  <a:schemeClr val="bg1"/>
                </a:solidFill>
              </a:rPr>
              <a:t>Clinically</a:t>
            </a:r>
            <a:r>
              <a:rPr lang="fr-FR" sz="1400" i="1" dirty="0">
                <a:solidFill>
                  <a:schemeClr val="bg1"/>
                </a:solidFill>
              </a:rPr>
              <a:t> </a:t>
            </a:r>
            <a:r>
              <a:rPr lang="fr-FR" sz="1400" i="1" dirty="0" err="1">
                <a:solidFill>
                  <a:schemeClr val="bg1"/>
                </a:solidFill>
              </a:rPr>
              <a:t>Indicated</a:t>
            </a:r>
            <a:r>
              <a:rPr lang="fr-FR" sz="1400" i="1" dirty="0">
                <a:solidFill>
                  <a:schemeClr val="bg1"/>
                </a:solidFill>
              </a:rPr>
              <a:t> Replacement of </a:t>
            </a:r>
            <a:r>
              <a:rPr lang="fr-FR" sz="1400" i="1" dirty="0" err="1">
                <a:solidFill>
                  <a:schemeClr val="bg1"/>
                </a:solidFill>
              </a:rPr>
              <a:t>Peripheral</a:t>
            </a:r>
            <a:r>
              <a:rPr lang="fr-FR" sz="1400" i="1" dirty="0">
                <a:solidFill>
                  <a:schemeClr val="bg1"/>
                </a:solidFill>
              </a:rPr>
              <a:t> </a:t>
            </a:r>
            <a:r>
              <a:rPr lang="fr-FR" sz="1400" i="1" dirty="0" err="1">
                <a:solidFill>
                  <a:schemeClr val="bg1"/>
                </a:solidFill>
              </a:rPr>
              <a:t>Intravenous</a:t>
            </a:r>
            <a:r>
              <a:rPr lang="fr-FR" sz="1400" i="1" dirty="0">
                <a:solidFill>
                  <a:schemeClr val="bg1"/>
                </a:solidFill>
              </a:rPr>
              <a:t> </a:t>
            </a:r>
            <a:r>
              <a:rPr lang="fr-FR" sz="1400" i="1" dirty="0" err="1">
                <a:solidFill>
                  <a:schemeClr val="bg1"/>
                </a:solidFill>
              </a:rPr>
              <a:t>Catheters</a:t>
            </a:r>
            <a:r>
              <a:rPr lang="fr-FR" sz="1400" i="1" dirty="0">
                <a:solidFill>
                  <a:schemeClr val="bg1"/>
                </a:solidFill>
              </a:rPr>
              <a:t>. JAMA </a:t>
            </a:r>
            <a:r>
              <a:rPr lang="fr-FR" sz="1400" i="1" dirty="0" err="1">
                <a:solidFill>
                  <a:schemeClr val="bg1"/>
                </a:solidFill>
              </a:rPr>
              <a:t>Intern</a:t>
            </a:r>
            <a:r>
              <a:rPr lang="fr-FR" sz="1400" i="1" dirty="0">
                <a:solidFill>
                  <a:schemeClr val="bg1"/>
                </a:solidFill>
              </a:rPr>
              <a:t> Med. 2021 Sep 17. </a:t>
            </a:r>
            <a:r>
              <a:rPr lang="fr-FR" sz="1400" i="1" dirty="0" err="1">
                <a:solidFill>
                  <a:schemeClr val="bg1"/>
                </a:solidFill>
              </a:rPr>
              <a:t>doi</a:t>
            </a:r>
            <a:r>
              <a:rPr lang="fr-FR" sz="1400" i="1" dirty="0">
                <a:solidFill>
                  <a:schemeClr val="bg1"/>
                </a:solidFill>
              </a:rPr>
              <a:t>: 10.1001/jamainternmed.2021.5345. </a:t>
            </a:r>
            <a:r>
              <a:rPr lang="fr-FR" sz="1400" i="1" dirty="0" err="1">
                <a:solidFill>
                  <a:schemeClr val="bg1"/>
                </a:solidFill>
              </a:rPr>
              <a:t>Epub</a:t>
            </a:r>
            <a:r>
              <a:rPr lang="fr-FR" sz="1400" i="1" dirty="0">
                <a:solidFill>
                  <a:schemeClr val="bg1"/>
                </a:solidFill>
              </a:rPr>
              <a:t> </a:t>
            </a:r>
            <a:r>
              <a:rPr lang="fr-FR" sz="1400" i="1" dirty="0" err="1">
                <a:solidFill>
                  <a:schemeClr val="bg1"/>
                </a:solidFill>
              </a:rPr>
              <a:t>ahead</a:t>
            </a:r>
            <a:r>
              <a:rPr lang="fr-FR" sz="1400" i="1" dirty="0">
                <a:solidFill>
                  <a:schemeClr val="bg1"/>
                </a:solidFill>
              </a:rPr>
              <a:t> of </a:t>
            </a:r>
            <a:r>
              <a:rPr lang="fr-FR" sz="1400" i="1" dirty="0" err="1">
                <a:solidFill>
                  <a:schemeClr val="bg1"/>
                </a:solidFill>
              </a:rPr>
              <a:t>print</a:t>
            </a:r>
            <a:r>
              <a:rPr lang="fr-FR" sz="1400" i="1" dirty="0">
                <a:solidFill>
                  <a:schemeClr val="bg1"/>
                </a:solidFill>
              </a:rPr>
              <a:t>. PMID: 34533191.</a:t>
            </a:r>
          </a:p>
        </p:txBody>
      </p:sp>
    </p:spTree>
    <p:extLst>
      <p:ext uri="{BB962C8B-B14F-4D97-AF65-F5344CB8AC3E}">
        <p14:creationId xmlns:p14="http://schemas.microsoft.com/office/powerpoint/2010/main" val="267520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Résultats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10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" y="-1"/>
            <a:ext cx="4694390" cy="6163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725" y="692696"/>
            <a:ext cx="4415780" cy="588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57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330992"/>
          </a:xfrm>
        </p:spPr>
        <p:txBody>
          <a:bodyPr>
            <a:normAutofit/>
          </a:bodyPr>
          <a:lstStyle/>
          <a:p>
            <a:r>
              <a:rPr lang="fr-FR" sz="2400" dirty="0"/>
              <a:t>Incidence de bactériémie sur CVP = 0,9 pour 10 000j-CVP (intervention) vs. 0,13 pour 10 000j-CVP (réf</a:t>
            </a:r>
            <a:r>
              <a:rPr lang="fr-FR" sz="2400" dirty="0" smtClean="0"/>
              <a:t>)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Risque de bactériémie sur CVP ↗ si changement sur </a:t>
            </a:r>
            <a:r>
              <a:rPr lang="fr-FR" sz="2400" dirty="0" smtClean="0"/>
              <a:t>indication clinique IRR =7,20 </a:t>
            </a:r>
            <a:r>
              <a:rPr lang="fr-FR" sz="1600" i="1" dirty="0" smtClean="0"/>
              <a:t>(p&lt;0,001)</a:t>
            </a:r>
          </a:p>
          <a:p>
            <a:pPr marL="0" indent="0">
              <a:buNone/>
            </a:pPr>
            <a:r>
              <a:rPr lang="fr-FR" sz="1800" i="1" dirty="0" smtClean="0"/>
              <a:t>Et pas de différence entre période post et pré intervention</a:t>
            </a:r>
          </a:p>
          <a:p>
            <a:pPr marL="0" indent="0">
              <a:buNone/>
            </a:pPr>
            <a:endParaRPr lang="fr-FR" sz="1800" i="1" dirty="0" smtClean="0"/>
          </a:p>
          <a:p>
            <a:r>
              <a:rPr lang="fr-FR" sz="2400" dirty="0" smtClean="0"/>
              <a:t>Après ajustement sur âge, sexe et site d’insertion, le risque est toujours accru OR=6,36 </a:t>
            </a:r>
            <a:r>
              <a:rPr lang="fr-FR" sz="1800" i="1" dirty="0" smtClean="0"/>
              <a:t>(IC 3,60-11,23; p&lt;0,001)</a:t>
            </a:r>
          </a:p>
          <a:p>
            <a:endParaRPr lang="fr-FR" sz="24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11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79512" y="116632"/>
            <a:ext cx="7239000" cy="660688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dirty="0" smtClean="0"/>
              <a:t>Résultats </a:t>
            </a:r>
            <a:r>
              <a:rPr lang="fr-FR" sz="1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357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12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79512" y="116632"/>
            <a:ext cx="7239000" cy="660688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dirty="0" smtClean="0"/>
              <a:t>Résultats </a:t>
            </a:r>
            <a:r>
              <a:rPr lang="fr-FR" sz="1800" dirty="0"/>
              <a:t>3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319" y="0"/>
            <a:ext cx="4297955" cy="3572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e 8"/>
          <p:cNvGrpSpPr/>
          <p:nvPr/>
        </p:nvGrpSpPr>
        <p:grpSpPr>
          <a:xfrm>
            <a:off x="84729" y="3430599"/>
            <a:ext cx="6876256" cy="3429000"/>
            <a:chOff x="-844571" y="4221088"/>
            <a:chExt cx="7685071" cy="3751312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44479" y="4221088"/>
              <a:ext cx="7684979" cy="3751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-828602" y="5589240"/>
              <a:ext cx="7632849" cy="24579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844571" y="6237312"/>
              <a:ext cx="7632849" cy="24579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828601" y="6890363"/>
              <a:ext cx="7632849" cy="24579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6955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7920880" cy="54750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Bactériémies liées aux CVP</a:t>
            </a:r>
          </a:p>
          <a:p>
            <a:r>
              <a:rPr lang="fr-FR" dirty="0" smtClean="0"/>
              <a:t>61 bactériémies au total sur la période</a:t>
            </a:r>
          </a:p>
          <a:p>
            <a:pPr lvl="1"/>
            <a:r>
              <a:rPr lang="fr-FR" dirty="0" smtClean="0"/>
              <a:t>12 avec CVP &lt;4j (≈20%)</a:t>
            </a:r>
          </a:p>
          <a:p>
            <a:pPr lvl="1"/>
            <a:r>
              <a:rPr lang="fr-FR" dirty="0" smtClean="0"/>
              <a:t>18 à J5 de l’insertion (29%)</a:t>
            </a:r>
          </a:p>
          <a:p>
            <a:pPr lvl="1"/>
            <a:endParaRPr lang="fr-FR" sz="800" dirty="0"/>
          </a:p>
          <a:p>
            <a:r>
              <a:rPr lang="fr-FR" dirty="0" smtClean="0"/>
              <a:t>Période d’intervention (clinique)</a:t>
            </a:r>
          </a:p>
          <a:p>
            <a:pPr lvl="1"/>
            <a:r>
              <a:rPr lang="fr-FR" dirty="0" smtClean="0"/>
              <a:t>Durée de séjour médiane (patient avec bactériémies CVP) = 7j</a:t>
            </a:r>
          </a:p>
          <a:p>
            <a:pPr lvl="1"/>
            <a:r>
              <a:rPr lang="fr-FR" dirty="0" smtClean="0"/>
              <a:t>Parmi les 17 330 CVP avec &gt;7CVP-j : 18 bactériémies sur CVP (0,1%)</a:t>
            </a:r>
          </a:p>
          <a:p>
            <a:pPr lvl="1"/>
            <a:r>
              <a:rPr lang="fr-FR" dirty="0"/>
              <a:t>Parmi les </a:t>
            </a:r>
            <a:r>
              <a:rPr lang="fr-FR" dirty="0" smtClean="0"/>
              <a:t>395 240 </a:t>
            </a:r>
            <a:r>
              <a:rPr lang="fr-FR" dirty="0"/>
              <a:t>CVP avec </a:t>
            </a:r>
            <a:r>
              <a:rPr lang="fr-FR" dirty="0" smtClean="0"/>
              <a:t>&lt;7CVP-j </a:t>
            </a:r>
            <a:r>
              <a:rPr lang="fr-FR" dirty="0"/>
              <a:t>: </a:t>
            </a:r>
            <a:r>
              <a:rPr lang="fr-FR" dirty="0" smtClean="0"/>
              <a:t>43bactériémies </a:t>
            </a:r>
            <a:r>
              <a:rPr lang="fr-FR" dirty="0"/>
              <a:t>sur CVP (</a:t>
            </a:r>
            <a:r>
              <a:rPr lang="fr-FR" dirty="0" smtClean="0"/>
              <a:t>0,01</a:t>
            </a:r>
            <a:r>
              <a:rPr lang="fr-FR" dirty="0"/>
              <a:t>%)</a:t>
            </a:r>
          </a:p>
          <a:p>
            <a:pPr lvl="1"/>
            <a:endParaRPr lang="fr-FR" sz="800" dirty="0"/>
          </a:p>
          <a:p>
            <a:r>
              <a:rPr lang="fr-FR" dirty="0" smtClean="0"/>
              <a:t>15 MO </a:t>
            </a:r>
            <a:r>
              <a:rPr lang="fr-FR" dirty="0" smtClean="0">
                <a:latin typeface="Calibri"/>
              </a:rPr>
              <a:t>≠</a:t>
            </a:r>
            <a:r>
              <a:rPr lang="fr-FR" dirty="0" smtClean="0"/>
              <a:t> en routine (dont 60% SCN)</a:t>
            </a:r>
          </a:p>
          <a:p>
            <a:r>
              <a:rPr lang="fr-FR" dirty="0" smtClean="0"/>
              <a:t>46 MO </a:t>
            </a:r>
            <a:r>
              <a:rPr lang="fr-FR" dirty="0">
                <a:latin typeface="Calibri"/>
              </a:rPr>
              <a:t>≠</a:t>
            </a:r>
            <a:r>
              <a:rPr lang="fr-FR" dirty="0" smtClean="0"/>
              <a:t> en clinique (+ de SA 21,7%)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13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79512" y="116632"/>
            <a:ext cx="7239000" cy="660688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dirty="0" smtClean="0"/>
              <a:t>Résultats </a:t>
            </a:r>
            <a:r>
              <a:rPr lang="fr-FR" sz="1800" dirty="0"/>
              <a:t>4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172400" y="393305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C000"/>
                </a:solidFill>
              </a:rPr>
              <a:t>P&lt;0,001</a:t>
            </a:r>
            <a:endParaRPr lang="fr-FR" sz="1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1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Discussion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330992"/>
          </a:xfrm>
        </p:spPr>
        <p:txBody>
          <a:bodyPr>
            <a:normAutofit/>
          </a:bodyPr>
          <a:lstStyle/>
          <a:p>
            <a:r>
              <a:rPr lang="fr-FR" dirty="0" smtClean="0"/>
              <a:t>Méta-analyse 2019 : 7412 patients</a:t>
            </a:r>
          </a:p>
          <a:p>
            <a:pPr lvl="1"/>
            <a:r>
              <a:rPr lang="fr-FR" dirty="0" smtClean="0"/>
              <a:t>Incidences bactériémies sur CVP similaires (routine vs clinique)</a:t>
            </a:r>
          </a:p>
          <a:p>
            <a:pPr lvl="1"/>
            <a:r>
              <a:rPr lang="fr-FR" dirty="0"/>
              <a:t>↘ couts </a:t>
            </a:r>
            <a:r>
              <a:rPr lang="fr-FR" dirty="0" smtClean="0"/>
              <a:t>si indication clinique</a:t>
            </a:r>
          </a:p>
          <a:p>
            <a:pPr lvl="1"/>
            <a:r>
              <a:rPr lang="fr-FR" dirty="0" smtClean="0"/>
              <a:t>Pas de différence dans l’incidence des thromboses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 recommandation de changer selon la clinique</a:t>
            </a:r>
            <a:endParaRPr lang="fr-FR" dirty="0"/>
          </a:p>
          <a:p>
            <a:pPr marL="0" indent="0">
              <a:buNone/>
            </a:pPr>
            <a:endParaRPr lang="fr-FR" sz="2300" dirty="0">
              <a:solidFill>
                <a:schemeClr val="tx1">
                  <a:tint val="85000"/>
                </a:schemeClr>
              </a:solidFill>
            </a:endParaRPr>
          </a:p>
          <a:p>
            <a:r>
              <a:rPr lang="fr-FR" dirty="0" smtClean="0"/>
              <a:t>ECR 2020 : 1319 patients</a:t>
            </a:r>
          </a:p>
          <a:p>
            <a:pPr lvl="1"/>
            <a:r>
              <a:rPr lang="fr-FR" dirty="0" smtClean="0"/>
              <a:t>Résultats similaires mais aucune bactériémies sur CVP pendant l’étude</a:t>
            </a:r>
          </a:p>
          <a:p>
            <a:pPr lvl="1"/>
            <a:r>
              <a:rPr lang="fr-FR" dirty="0" smtClean="0"/>
              <a:t>Complication rare, manque de puissance des essais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10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Discussion </a:t>
            </a:r>
            <a:r>
              <a:rPr lang="fr-FR" sz="1800" dirty="0" smtClean="0"/>
              <a:t>2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7920880" cy="5330992"/>
          </a:xfrm>
        </p:spPr>
        <p:txBody>
          <a:bodyPr>
            <a:normAutofit/>
          </a:bodyPr>
          <a:lstStyle/>
          <a:p>
            <a:r>
              <a:rPr lang="fr-FR" dirty="0" smtClean="0"/>
              <a:t>Bactériémie sur CVP = complication rare (vs autres complications)</a:t>
            </a:r>
          </a:p>
          <a:p>
            <a:r>
              <a:rPr lang="fr-FR" dirty="0" smtClean="0"/>
              <a:t>Changement de routine :</a:t>
            </a:r>
          </a:p>
          <a:p>
            <a:pPr lvl="1"/>
            <a:r>
              <a:rPr lang="fr-FR" dirty="0" smtClean="0"/>
              <a:t>+ de CVP utilisés = </a:t>
            </a:r>
            <a:r>
              <a:rPr lang="fr-FR" dirty="0" smtClean="0">
                <a:latin typeface="Calibri"/>
              </a:rPr>
              <a:t>↗</a:t>
            </a:r>
            <a:r>
              <a:rPr lang="fr-FR" dirty="0" smtClean="0"/>
              <a:t> couts</a:t>
            </a:r>
          </a:p>
          <a:p>
            <a:pPr lvl="1"/>
            <a:r>
              <a:rPr lang="fr-FR" dirty="0" smtClean="0"/>
              <a:t>Inconfort pour le patient</a:t>
            </a:r>
          </a:p>
          <a:p>
            <a:pPr lvl="1"/>
            <a:r>
              <a:rPr lang="fr-FR" dirty="0" smtClean="0">
                <a:latin typeface="Calibri"/>
              </a:rPr>
              <a:t>↘ </a:t>
            </a:r>
            <a:r>
              <a:rPr lang="fr-FR" dirty="0" smtClean="0"/>
              <a:t>capital veineux</a:t>
            </a:r>
          </a:p>
          <a:p>
            <a:pPr lvl="1"/>
            <a:r>
              <a:rPr lang="fr-FR" dirty="0" smtClean="0">
                <a:latin typeface="Calibri"/>
              </a:rPr>
              <a:t>↗ risque AES et charge de travail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15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82806"/>
              </p:ext>
            </p:extLst>
          </p:nvPr>
        </p:nvGraphicFramePr>
        <p:xfrm>
          <a:off x="323528" y="4293096"/>
          <a:ext cx="7704856" cy="237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52428"/>
                <a:gridCol w="385242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Points forts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Limites</a:t>
                      </a:r>
                      <a:endParaRPr lang="fr-FR" dirty="0"/>
                    </a:p>
                  </a:txBody>
                  <a:tcPr/>
                </a:tc>
              </a:tr>
              <a:tr h="1740193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dirty="0" smtClean="0"/>
                        <a:t>Nb CVP inclus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dirty="0" smtClean="0"/>
                        <a:t>Environnement réel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dirty="0" smtClean="0"/>
                        <a:t>Surveillance</a:t>
                      </a:r>
                      <a:r>
                        <a:rPr lang="fr-FR" baseline="0" dirty="0" smtClean="0"/>
                        <a:t> prospective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fr-FR" dirty="0" smtClean="0"/>
                        <a:t>Pas</a:t>
                      </a:r>
                      <a:r>
                        <a:rPr lang="fr-FR" baseline="0" dirty="0" smtClean="0"/>
                        <a:t> de randomisation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fr-FR" baseline="0" dirty="0" smtClean="0"/>
                        <a:t>P3 courte (Covid!)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fr-FR" baseline="0" dirty="0" smtClean="0"/>
                        <a:t>Changement site insertion entre P1 et P2 mais pas de </a:t>
                      </a:r>
                      <a:r>
                        <a:rPr lang="fr-FR" baseline="0" dirty="0" smtClean="0">
                          <a:latin typeface="Calibri"/>
                        </a:rPr>
                        <a:t>≠</a:t>
                      </a:r>
                      <a:r>
                        <a:rPr lang="fr-FR" baseline="0" dirty="0" smtClean="0"/>
                        <a:t> entre P2 et P3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fr-FR" baseline="0" dirty="0" smtClean="0"/>
                        <a:t>Culture non </a:t>
                      </a:r>
                      <a:r>
                        <a:rPr lang="fr-FR" baseline="0" dirty="0" err="1" smtClean="0"/>
                        <a:t>dispo</a:t>
                      </a:r>
                      <a:r>
                        <a:rPr lang="fr-FR" baseline="0" dirty="0" smtClean="0"/>
                        <a:t> (mais idem sur toute la période)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30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330992"/>
          </a:xfrm>
        </p:spPr>
        <p:txBody>
          <a:bodyPr/>
          <a:lstStyle/>
          <a:p>
            <a:r>
              <a:rPr lang="fr-FR" dirty="0" smtClean="0"/>
              <a:t>Changement de CVP sur indication clinique ↗ le risque de bactériémie sur CVP par rapport au changement systématique à J4</a:t>
            </a:r>
          </a:p>
          <a:p>
            <a:endParaRPr lang="fr-FR" dirty="0"/>
          </a:p>
          <a:p>
            <a:r>
              <a:rPr lang="fr-FR" dirty="0" smtClean="0"/>
              <a:t>Même si évènement rare, CVP utilisés +++</a:t>
            </a:r>
          </a:p>
          <a:p>
            <a:endParaRPr lang="fr-FR" dirty="0"/>
          </a:p>
          <a:p>
            <a:r>
              <a:rPr lang="fr-FR" dirty="0" smtClean="0"/>
              <a:t>Difficulté de passer le cap des 4j !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5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330992"/>
          </a:xfrm>
        </p:spPr>
        <p:txBody>
          <a:bodyPr>
            <a:normAutofit/>
          </a:bodyPr>
          <a:lstStyle/>
          <a:p>
            <a:r>
              <a:rPr lang="fr-FR" dirty="0" smtClean="0"/>
              <a:t>Fréquence des CVP en hospitalisation</a:t>
            </a:r>
          </a:p>
          <a:p>
            <a:r>
              <a:rPr lang="fr-FR" dirty="0" smtClean="0"/>
              <a:t>Audit mondial 2018 = 60% des patients </a:t>
            </a:r>
            <a:r>
              <a:rPr lang="fr-FR" dirty="0" err="1" smtClean="0"/>
              <a:t>hopsit</a:t>
            </a:r>
            <a:r>
              <a:rPr lang="fr-FR" dirty="0" smtClean="0"/>
              <a:t> ≥1CVP</a:t>
            </a:r>
          </a:p>
          <a:p>
            <a:endParaRPr lang="fr-FR" sz="800" dirty="0" smtClean="0"/>
          </a:p>
          <a:p>
            <a:r>
              <a:rPr lang="fr-FR" dirty="0" smtClean="0"/>
              <a:t>En Suisse : moyenne = 48,6% des patients en soins de courte durée chaque jour</a:t>
            </a:r>
          </a:p>
          <a:p>
            <a:endParaRPr lang="fr-FR" sz="800" dirty="0" smtClean="0"/>
          </a:p>
          <a:p>
            <a:r>
              <a:rPr lang="fr-FR" dirty="0" smtClean="0"/>
              <a:t>Complications : hématome, extravasation, thrombose, infection</a:t>
            </a:r>
          </a:p>
          <a:p>
            <a:endParaRPr lang="fr-FR" sz="800" dirty="0"/>
          </a:p>
          <a:p>
            <a:r>
              <a:rPr lang="fr-FR" dirty="0" smtClean="0"/>
              <a:t>En France </a:t>
            </a:r>
            <a:r>
              <a:rPr lang="fr-FR" sz="1800" i="1" dirty="0" smtClean="0"/>
              <a:t>(ENP 2017) </a:t>
            </a:r>
            <a:r>
              <a:rPr lang="fr-FR" dirty="0" smtClean="0"/>
              <a:t>: 32,9% porteurs d’un DI </a:t>
            </a:r>
          </a:p>
          <a:p>
            <a:pPr lvl="1"/>
            <a:r>
              <a:rPr lang="fr-FR" dirty="0" smtClean="0"/>
              <a:t>dont </a:t>
            </a:r>
            <a:r>
              <a:rPr lang="fr-FR" dirty="0" smtClean="0">
                <a:latin typeface="Calibri"/>
              </a:rPr>
              <a:t>≈</a:t>
            </a:r>
            <a:r>
              <a:rPr lang="fr-FR" dirty="0" smtClean="0"/>
              <a:t>30% porteurs d’un KT</a:t>
            </a:r>
          </a:p>
          <a:p>
            <a:pPr lvl="2"/>
            <a:r>
              <a:rPr lang="fr-FR" sz="2300" dirty="0">
                <a:solidFill>
                  <a:schemeClr val="tx1">
                    <a:tint val="85000"/>
                  </a:schemeClr>
                </a:solidFill>
              </a:rPr>
              <a:t>Dont ≈20% porteurs d’un </a:t>
            </a:r>
            <a:r>
              <a:rPr lang="fr-FR" sz="2300" dirty="0" smtClean="0">
                <a:solidFill>
                  <a:schemeClr val="tx1">
                    <a:tint val="85000"/>
                  </a:schemeClr>
                </a:solidFill>
              </a:rPr>
              <a:t>CVP</a:t>
            </a:r>
            <a:endParaRPr lang="fr-FR" sz="2300" dirty="0">
              <a:solidFill>
                <a:schemeClr val="tx1">
                  <a:tint val="85000"/>
                </a:schemeClr>
              </a:solidFill>
            </a:endParaRPr>
          </a:p>
          <a:p>
            <a:endParaRPr lang="fr-FR" sz="9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9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330992"/>
          </a:xfrm>
        </p:spPr>
        <p:txBody>
          <a:bodyPr/>
          <a:lstStyle/>
          <a:p>
            <a:r>
              <a:rPr lang="fr-FR" dirty="0" smtClean="0"/>
              <a:t>Remplacement des CVP</a:t>
            </a:r>
          </a:p>
          <a:p>
            <a:pPr lvl="1"/>
            <a:r>
              <a:rPr lang="fr-FR" dirty="0" smtClean="0"/>
              <a:t>SF2H 2019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sz="800" dirty="0" smtClean="0"/>
          </a:p>
          <a:p>
            <a:pPr lvl="1"/>
            <a:r>
              <a:rPr lang="fr-FR" dirty="0" smtClean="0"/>
              <a:t>International : non résolu</a:t>
            </a:r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3</a:t>
            </a:fld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4725144"/>
            <a:ext cx="7560840" cy="13681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  <a:latin typeface="Calibri"/>
              </a:rPr>
              <a:t>→</a:t>
            </a:r>
            <a:r>
              <a:rPr lang="fr-FR" sz="2000" dirty="0" smtClean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Etudier l’association entre l’incidence des bactériémies associées aux CVP et les changements de CVP (systématique à J4 </a:t>
            </a:r>
            <a:r>
              <a:rPr lang="fr-FR" sz="2000" i="1" dirty="0" smtClean="0">
                <a:solidFill>
                  <a:schemeClr val="tx1"/>
                </a:solidFill>
              </a:rPr>
              <a:t>vs</a:t>
            </a:r>
            <a:r>
              <a:rPr lang="fr-FR" sz="2000" dirty="0" smtClean="0">
                <a:solidFill>
                  <a:schemeClr val="tx1"/>
                </a:solidFill>
              </a:rPr>
              <a:t>. sur indication clinique)</a:t>
            </a:r>
            <a:endParaRPr lang="fr-FR" sz="2000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917"/>
          <a:stretch/>
        </p:blipFill>
        <p:spPr bwMode="auto">
          <a:xfrm>
            <a:off x="1905471" y="2060848"/>
            <a:ext cx="4682753" cy="106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6733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Méthodes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330992"/>
          </a:xfrm>
        </p:spPr>
        <p:txBody>
          <a:bodyPr/>
          <a:lstStyle/>
          <a:p>
            <a:r>
              <a:rPr lang="fr-FR" dirty="0" smtClean="0"/>
              <a:t>Etude de cohorte </a:t>
            </a:r>
          </a:p>
          <a:p>
            <a:r>
              <a:rPr lang="fr-FR" dirty="0" smtClean="0"/>
              <a:t>HUG en Suisse (10 sites, 2008 lits, 60 000 admissions/an)</a:t>
            </a:r>
          </a:p>
          <a:p>
            <a:r>
              <a:rPr lang="fr-FR" dirty="0" smtClean="0"/>
              <a:t>Inclusion : </a:t>
            </a:r>
          </a:p>
          <a:p>
            <a:pPr lvl="1"/>
            <a:r>
              <a:rPr lang="fr-FR" dirty="0" smtClean="0"/>
              <a:t>Tous patients hospitalisés</a:t>
            </a:r>
          </a:p>
          <a:p>
            <a:pPr lvl="1"/>
            <a:r>
              <a:rPr lang="fr-FR" dirty="0" smtClean="0"/>
              <a:t>Au moins 1 CVP</a:t>
            </a:r>
          </a:p>
          <a:p>
            <a:pPr lvl="1"/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janvier 2016 – 29 février 2020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5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Surveillance des IAS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7920880" cy="5475008"/>
          </a:xfrm>
        </p:spPr>
        <p:txBody>
          <a:bodyPr>
            <a:normAutofit/>
          </a:bodyPr>
          <a:lstStyle/>
          <a:p>
            <a:r>
              <a:rPr lang="fr-FR" dirty="0" smtClean="0"/>
              <a:t>Toute hémoculture positive est communiquée par le laboratoire à l’EOH</a:t>
            </a:r>
          </a:p>
          <a:p>
            <a:r>
              <a:rPr lang="fr-FR" dirty="0" smtClean="0"/>
              <a:t>Critères d’investigation :</a:t>
            </a:r>
          </a:p>
          <a:p>
            <a:pPr lvl="1"/>
            <a:r>
              <a:rPr lang="fr-FR" dirty="0"/>
              <a:t>&gt;</a:t>
            </a:r>
            <a:r>
              <a:rPr lang="fr-FR" dirty="0" smtClean="0"/>
              <a:t>48h d’hospitalisation ou hospitalisé dans les 10 derniers jours</a:t>
            </a:r>
          </a:p>
          <a:p>
            <a:pPr lvl="1"/>
            <a:r>
              <a:rPr lang="fr-FR" dirty="0" smtClean="0"/>
              <a:t>Chirurgie dans les 30j post-op ou 90j (si matériel)</a:t>
            </a:r>
          </a:p>
          <a:p>
            <a:pPr lvl="1"/>
            <a:r>
              <a:rPr lang="fr-FR" dirty="0" smtClean="0"/>
              <a:t>Services de </a:t>
            </a:r>
            <a:r>
              <a:rPr lang="fr-FR" dirty="0" err="1" smtClean="0"/>
              <a:t>néonat</a:t>
            </a:r>
            <a:r>
              <a:rPr lang="fr-FR" dirty="0"/>
              <a:t> </a:t>
            </a:r>
            <a:r>
              <a:rPr lang="fr-FR" dirty="0" smtClean="0"/>
              <a:t>et obstétrique</a:t>
            </a:r>
          </a:p>
          <a:p>
            <a:pPr lvl="1"/>
            <a:r>
              <a:rPr lang="fr-FR" dirty="0" smtClean="0"/>
              <a:t>Hémodialyse et </a:t>
            </a:r>
            <a:r>
              <a:rPr lang="fr-FR" dirty="0" err="1" smtClean="0"/>
              <a:t>onco</a:t>
            </a:r>
            <a:r>
              <a:rPr lang="fr-FR" dirty="0" smtClean="0"/>
              <a:t>-hémato ambulatoire</a:t>
            </a:r>
            <a:endParaRPr lang="fr-FR" dirty="0"/>
          </a:p>
          <a:p>
            <a:r>
              <a:rPr lang="fr-FR" dirty="0" smtClean="0"/>
              <a:t>Validation par un expert</a:t>
            </a:r>
          </a:p>
          <a:p>
            <a:r>
              <a:rPr lang="fr-FR" dirty="0" smtClean="0"/>
              <a:t>Données recueillies : </a:t>
            </a:r>
          </a:p>
          <a:p>
            <a:pPr lvl="1"/>
            <a:r>
              <a:rPr lang="fr-FR" dirty="0" smtClean="0"/>
              <a:t>Âge et sexe</a:t>
            </a:r>
          </a:p>
          <a:p>
            <a:pPr lvl="1"/>
            <a:r>
              <a:rPr lang="fr-FR" dirty="0" smtClean="0"/>
              <a:t>Service, site d‘insertion, durée de séjour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99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Méthodes </a:t>
            </a:r>
            <a:r>
              <a:rPr lang="fr-FR" sz="1800" dirty="0" smtClean="0"/>
              <a:t>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7920880" cy="5475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CJP : </a:t>
            </a:r>
            <a:r>
              <a:rPr lang="fr-FR" b="1" dirty="0" smtClean="0"/>
              <a:t>Bactériémie associée au CVP</a:t>
            </a:r>
          </a:p>
          <a:p>
            <a:pPr marL="890588" lvl="1"/>
            <a:r>
              <a:rPr lang="fr-FR" dirty="0" smtClean="0"/>
              <a:t>Bactériémie entre le jour de l’insertion et 48h après le retrait</a:t>
            </a:r>
          </a:p>
          <a:p>
            <a:pPr marL="890588" lvl="1"/>
            <a:r>
              <a:rPr lang="fr-FR" dirty="0" smtClean="0"/>
              <a:t>Culture + avec le même MO sur l’embout du CVP (≥10</a:t>
            </a:r>
            <a:r>
              <a:rPr lang="fr-FR" baseline="30000" dirty="0" smtClean="0"/>
              <a:t>3</a:t>
            </a:r>
            <a:r>
              <a:rPr lang="fr-FR" dirty="0" smtClean="0"/>
              <a:t>UFC/</a:t>
            </a:r>
            <a:r>
              <a:rPr lang="fr-FR" dirty="0" err="1" smtClean="0"/>
              <a:t>mL</a:t>
            </a:r>
            <a:r>
              <a:rPr lang="fr-FR" dirty="0" smtClean="0"/>
              <a:t>) ou culture superficielle + de pus du site d’insertion avec le même MO</a:t>
            </a:r>
          </a:p>
          <a:p>
            <a:pPr marL="890588" lvl="1"/>
            <a:r>
              <a:rPr lang="fr-FR" dirty="0" smtClean="0"/>
              <a:t>Si contaminant : 2 HC + sur 2 prélèvements différents dans les 48h ET ≥1 signe clinique</a:t>
            </a:r>
          </a:p>
          <a:p>
            <a:pPr marL="1588" lvl="1" indent="0">
              <a:buNone/>
            </a:pPr>
            <a:r>
              <a:rPr lang="fr-FR" sz="1700" i="1" dirty="0" smtClean="0"/>
              <a:t>SCN, Bacillus</a:t>
            </a:r>
            <a:r>
              <a:rPr lang="fr-FR" sz="1700" i="1" dirty="0"/>
              <a:t>, </a:t>
            </a:r>
            <a:r>
              <a:rPr lang="fr-FR" sz="1700" i="1" dirty="0" err="1" smtClean="0"/>
              <a:t>Propionibacterium</a:t>
            </a:r>
            <a:r>
              <a:rPr lang="fr-FR" sz="1700" i="1" dirty="0"/>
              <a:t>, </a:t>
            </a:r>
            <a:r>
              <a:rPr lang="fr-FR" sz="1700" i="1" dirty="0" err="1" smtClean="0"/>
              <a:t>Corynebacterium</a:t>
            </a:r>
            <a:r>
              <a:rPr lang="fr-FR" sz="1700" i="1" dirty="0" smtClean="0"/>
              <a:t>, </a:t>
            </a:r>
            <a:r>
              <a:rPr lang="fr-FR" sz="1700" i="1" dirty="0" err="1" smtClean="0"/>
              <a:t>Micrococcus</a:t>
            </a:r>
            <a:endParaRPr lang="fr-FR" sz="1700" i="1" dirty="0"/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r>
              <a:rPr lang="fr-FR" sz="2000" i="1" dirty="0" smtClean="0"/>
              <a:t>Culture d’embout pas toujours réalisée aux HUG</a:t>
            </a:r>
          </a:p>
          <a:p>
            <a:pPr lvl="1">
              <a:buFont typeface="Wingdings" pitchFamily="2" charset="2"/>
              <a:buChar char="Ø"/>
            </a:pPr>
            <a:r>
              <a:rPr lang="fr-FR" sz="1800" i="1" dirty="0"/>
              <a:t>Bactériémie entre le jour de l’insertion et 48h après le retrait</a:t>
            </a:r>
          </a:p>
          <a:p>
            <a:pPr lvl="1">
              <a:buFont typeface="Wingdings" pitchFamily="2" charset="2"/>
              <a:buChar char="Ø"/>
            </a:pPr>
            <a:r>
              <a:rPr lang="fr-FR" sz="1700" i="1" dirty="0" smtClean="0"/>
              <a:t>Résolution des symptômes dans les 48h après le retrait</a:t>
            </a:r>
          </a:p>
          <a:p>
            <a:pPr lvl="1">
              <a:buFont typeface="Wingdings" pitchFamily="2" charset="2"/>
              <a:buChar char="Ø"/>
            </a:pPr>
            <a:r>
              <a:rPr lang="fr-FR" sz="1700" i="1" dirty="0" smtClean="0"/>
              <a:t>Absence d’autre foyer infectieux</a:t>
            </a:r>
          </a:p>
          <a:p>
            <a:pPr lvl="1">
              <a:buFont typeface="Wingdings" pitchFamily="2" charset="2"/>
              <a:buChar char="Ø"/>
            </a:pPr>
            <a:endParaRPr lang="fr-FR" sz="1700" i="1" dirty="0"/>
          </a:p>
          <a:p>
            <a:pPr marL="0" lvl="1" indent="0">
              <a:buNone/>
            </a:pPr>
            <a:endParaRPr lang="fr-FR" sz="1700" i="1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6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39552" y="206084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ET</a:t>
            </a:r>
            <a:endParaRPr lang="fr-FR" b="1" dirty="0"/>
          </a:p>
        </p:txBody>
      </p:sp>
      <p:sp>
        <p:nvSpPr>
          <p:cNvPr id="7" name="Ellipse 6"/>
          <p:cNvSpPr/>
          <p:nvPr/>
        </p:nvSpPr>
        <p:spPr>
          <a:xfrm>
            <a:off x="7956376" y="1772816"/>
            <a:ext cx="1080120" cy="79208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Calibri"/>
              </a:rPr>
              <a:t>ECDC</a:t>
            </a:r>
          </a:p>
        </p:txBody>
      </p:sp>
    </p:spTree>
    <p:extLst>
      <p:ext uri="{BB962C8B-B14F-4D97-AF65-F5344CB8AC3E}">
        <p14:creationId xmlns:p14="http://schemas.microsoft.com/office/powerpoint/2010/main" val="37192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Méthodes </a:t>
            </a:r>
            <a:r>
              <a:rPr lang="fr-FR" sz="1800" dirty="0"/>
              <a:t>3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7</a:t>
            </a:fld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33099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janvier 2016 – 31 mars  2018 : changement systématique tous les 4j (référence)</a:t>
            </a:r>
          </a:p>
          <a:p>
            <a:r>
              <a:rPr lang="fr-FR" dirty="0" smtClean="0"/>
              <a:t>Avril 2018 – 14 octobre 2019 : changement selon clinique (intervention)</a:t>
            </a:r>
          </a:p>
          <a:p>
            <a:r>
              <a:rPr lang="fr-FR" dirty="0" smtClean="0"/>
              <a:t>Après le 15 octobre 2019 : retour au changement systématique (réversion)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Mêmes pratiques sur toute la période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Site d’insertion au choix du soignant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CHX-OH 2% (pose et pansement)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Pansement transparent semi-perméable ; si souillé = remplacé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Surveillance quotidienne du CVP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Procédure HDM identique</a:t>
            </a:r>
            <a:endParaRPr lang="fr-FR" dirty="0"/>
          </a:p>
          <a:p>
            <a:pPr>
              <a:buFont typeface="Courier New" pitchFamily="49" charset="0"/>
              <a:buChar char="o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121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Résultats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8</a:t>
            </a:fld>
            <a:endParaRPr lang="fr-FR"/>
          </a:p>
        </p:txBody>
      </p:sp>
      <p:grpSp>
        <p:nvGrpSpPr>
          <p:cNvPr id="12" name="Groupe 11"/>
          <p:cNvGrpSpPr/>
          <p:nvPr/>
        </p:nvGrpSpPr>
        <p:grpSpPr>
          <a:xfrm>
            <a:off x="3432196" y="0"/>
            <a:ext cx="5683425" cy="4924278"/>
            <a:chOff x="3432196" y="0"/>
            <a:chExt cx="5683425" cy="492427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2196" y="0"/>
              <a:ext cx="5683425" cy="4365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5508104" y="4276206"/>
              <a:ext cx="15938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Indication clinique</a:t>
              </a:r>
              <a:endParaRPr lang="fr-FR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147417" y="1452623"/>
            <a:ext cx="6569558" cy="5082530"/>
            <a:chOff x="147417" y="1452623"/>
            <a:chExt cx="6569558" cy="5082530"/>
          </a:xfrm>
        </p:grpSpPr>
        <p:grpSp>
          <p:nvGrpSpPr>
            <p:cNvPr id="7" name="Groupe 6"/>
            <p:cNvGrpSpPr/>
            <p:nvPr/>
          </p:nvGrpSpPr>
          <p:grpSpPr>
            <a:xfrm>
              <a:off x="147417" y="1452623"/>
              <a:ext cx="6569558" cy="5082530"/>
              <a:chOff x="29935" y="1556792"/>
              <a:chExt cx="6569558" cy="5082530"/>
            </a:xfrm>
          </p:grpSpPr>
          <p:pic>
            <p:nvPicPr>
              <p:cNvPr id="2051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935" y="1556792"/>
                <a:ext cx="6569558" cy="50825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Rectangle 5"/>
              <p:cNvSpPr/>
              <p:nvPr/>
            </p:nvSpPr>
            <p:spPr>
              <a:xfrm>
                <a:off x="107504" y="3501009"/>
                <a:ext cx="6336704" cy="43204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07504" y="4181241"/>
                <a:ext cx="6336704" cy="15121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3240" y="6381328"/>
                <a:ext cx="6336704" cy="24579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3" name="ZoneTexte 12"/>
            <p:cNvSpPr txBox="1"/>
            <p:nvPr/>
          </p:nvSpPr>
          <p:spPr>
            <a:xfrm>
              <a:off x="2501498" y="4276206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rgbClr val="FF0000"/>
                  </a:solidFill>
                </a:rPr>
                <a:t>*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492152" y="492427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rgbClr val="FF0000"/>
                  </a:solidFill>
                </a:rPr>
                <a:t>*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59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239000" cy="660688"/>
          </a:xfrm>
        </p:spPr>
        <p:txBody>
          <a:bodyPr/>
          <a:lstStyle/>
          <a:p>
            <a:r>
              <a:rPr lang="fr-FR" dirty="0" smtClean="0"/>
              <a:t>Résultats </a:t>
            </a:r>
            <a:r>
              <a:rPr lang="fr-FR" sz="1800" dirty="0" smtClean="0"/>
              <a:t>2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330992"/>
          </a:xfrm>
        </p:spPr>
        <p:txBody>
          <a:bodyPr/>
          <a:lstStyle/>
          <a:p>
            <a:r>
              <a:rPr lang="fr-FR" dirty="0" smtClean="0"/>
              <a:t>Nb CVP-jours/mois stable au cours de la période</a:t>
            </a:r>
          </a:p>
          <a:p>
            <a:r>
              <a:rPr lang="fr-FR" dirty="0" smtClean="0"/>
              <a:t>Nb CVP/mois a diminué</a:t>
            </a:r>
          </a:p>
          <a:p>
            <a:r>
              <a:rPr lang="fr-FR" dirty="0" smtClean="0"/>
              <a:t>+ de CVP de &gt;4 ou 7j/mois pendant la période d’intervention</a:t>
            </a:r>
          </a:p>
          <a:p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 Martin - biblio 151021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FC5D-FA33-46C1-8F96-D628FA95450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7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3058</TotalTime>
  <Words>1000</Words>
  <Application>Microsoft Office PowerPoint</Application>
  <PresentationFormat>Affichage à l'écran (4:3)</PresentationFormat>
  <Paragraphs>172</Paragraphs>
  <Slides>16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Calibri</vt:lpstr>
      <vt:lpstr>Courier New</vt:lpstr>
      <vt:lpstr>Trebuchet MS</vt:lpstr>
      <vt:lpstr>Wingdings</vt:lpstr>
      <vt:lpstr>Wingdings 2</vt:lpstr>
      <vt:lpstr>Opulent</vt:lpstr>
      <vt:lpstr>CVP  remplacement de routine vs. Indication clinique</vt:lpstr>
      <vt:lpstr>Introduction</vt:lpstr>
      <vt:lpstr>Introduction</vt:lpstr>
      <vt:lpstr>Méthodes</vt:lpstr>
      <vt:lpstr>Surveillance des IAS</vt:lpstr>
      <vt:lpstr>Méthodes 2</vt:lpstr>
      <vt:lpstr>Méthodes 3</vt:lpstr>
      <vt:lpstr>Résultats</vt:lpstr>
      <vt:lpstr>Résultats 2</vt:lpstr>
      <vt:lpstr>Résultats</vt:lpstr>
      <vt:lpstr>Présentation PowerPoint</vt:lpstr>
      <vt:lpstr>Présentation PowerPoint</vt:lpstr>
      <vt:lpstr>Présentation PowerPoint</vt:lpstr>
      <vt:lpstr>Discussion</vt:lpstr>
      <vt:lpstr>Discussion 2</vt:lpstr>
      <vt:lpstr>Conclusion</vt:lpstr>
    </vt:vector>
  </TitlesOfParts>
  <Company>CH Saint-Nazaire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CVP  remplacement de routine vs. Cliniquement indiqué</dc:title>
  <dc:creator>MARTIN Melissa</dc:creator>
  <cp:lastModifiedBy>Gabriel</cp:lastModifiedBy>
  <cp:revision>65</cp:revision>
  <dcterms:created xsi:type="dcterms:W3CDTF">2021-10-13T07:05:37Z</dcterms:created>
  <dcterms:modified xsi:type="dcterms:W3CDTF">2021-10-15T11:12:26Z</dcterms:modified>
</cp:coreProperties>
</file>