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16" r:id="rId2"/>
    <p:sldId id="643" r:id="rId3"/>
    <p:sldId id="641" r:id="rId4"/>
    <p:sldId id="644" r:id="rId5"/>
    <p:sldId id="645" r:id="rId6"/>
    <p:sldId id="646" r:id="rId7"/>
    <p:sldId id="647" r:id="rId8"/>
    <p:sldId id="648" r:id="rId9"/>
    <p:sldId id="642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UCET Jean christophe" initials="JCL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>
      <p:cViewPr varScale="1">
        <p:scale>
          <a:sx n="93" d="100"/>
          <a:sy n="93" d="100"/>
        </p:scale>
        <p:origin x="-654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292D7E-1043-4A1F-A624-B0DF82E0C83A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1955C4-0BD1-4764-9D70-20E943B1066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019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61ED33BC-0FB5-4550-B7CC-69F235AA8B67}" type="slidenum">
              <a:rPr lang="da-DK" altLang="en-US">
                <a:solidFill>
                  <a:srgbClr val="000000"/>
                </a:solidFill>
                <a:latin typeface="Times New Roman" pitchFamily="18" charset="0"/>
              </a:rPr>
              <a:pPr/>
              <a:t>1</a:t>
            </a:fld>
            <a:endParaRPr lang="da-DK" alt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530225" y="685800"/>
            <a:ext cx="4197350" cy="23622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3352800"/>
            <a:ext cx="5029200" cy="5105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704615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922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5E1DB30C-A4B6-4AAD-84A7-211A3CCB1038}" type="slidenum">
              <a:rPr lang="en-GB" altLang="fr-FR">
                <a:solidFill>
                  <a:prstClr val="black"/>
                </a:solidFill>
              </a:rPr>
              <a:pPr/>
              <a:t>2</a:t>
            </a:fld>
            <a:endParaRPr lang="en-GB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926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922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5E1DB30C-A4B6-4AAD-84A7-211A3CCB1038}" type="slidenum">
              <a:rPr lang="en-GB" altLang="fr-FR">
                <a:solidFill>
                  <a:prstClr val="black"/>
                </a:solidFill>
              </a:rPr>
              <a:pPr/>
              <a:t>3</a:t>
            </a:fld>
            <a:endParaRPr lang="en-GB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9263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922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5E1DB30C-A4B6-4AAD-84A7-211A3CCB1038}" type="slidenum">
              <a:rPr lang="en-GB" altLang="fr-FR">
                <a:solidFill>
                  <a:prstClr val="black"/>
                </a:solidFill>
              </a:rPr>
              <a:pPr/>
              <a:t>4</a:t>
            </a:fld>
            <a:endParaRPr lang="en-GB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926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922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5E1DB30C-A4B6-4AAD-84A7-211A3CCB1038}" type="slidenum">
              <a:rPr lang="en-GB" altLang="fr-FR">
                <a:solidFill>
                  <a:prstClr val="black"/>
                </a:solidFill>
              </a:rPr>
              <a:pPr/>
              <a:t>5</a:t>
            </a:fld>
            <a:endParaRPr lang="en-GB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9263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922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5E1DB30C-A4B6-4AAD-84A7-211A3CCB1038}" type="slidenum">
              <a:rPr lang="en-GB" altLang="fr-FR">
                <a:solidFill>
                  <a:prstClr val="black"/>
                </a:solidFill>
              </a:rPr>
              <a:pPr/>
              <a:t>6</a:t>
            </a:fld>
            <a:endParaRPr lang="en-GB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9263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922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5E1DB30C-A4B6-4AAD-84A7-211A3CCB1038}" type="slidenum">
              <a:rPr lang="en-GB" altLang="fr-FR">
                <a:solidFill>
                  <a:prstClr val="black"/>
                </a:solidFill>
              </a:rPr>
              <a:pPr/>
              <a:t>7</a:t>
            </a:fld>
            <a:endParaRPr lang="en-GB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9263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922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5E1DB30C-A4B6-4AAD-84A7-211A3CCB1038}" type="slidenum">
              <a:rPr lang="en-GB" altLang="fr-FR">
                <a:solidFill>
                  <a:prstClr val="black"/>
                </a:solidFill>
              </a:rPr>
              <a:pPr/>
              <a:t>8</a:t>
            </a:fld>
            <a:endParaRPr lang="en-GB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926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AB28F-8E6A-4F28-B991-A56577D5B543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AFECD-D3FE-4848-8E95-651ADE3D52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981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AB28F-8E6A-4F28-B991-A56577D5B543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AFECD-D3FE-4848-8E95-651ADE3D52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015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AB28F-8E6A-4F28-B991-A56577D5B543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AFECD-D3FE-4848-8E95-651ADE3D52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006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AB28F-8E6A-4F28-B991-A56577D5B543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AFECD-D3FE-4848-8E95-651ADE3D52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005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AB28F-8E6A-4F28-B991-A56577D5B543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AFECD-D3FE-4848-8E95-651ADE3D52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463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AB28F-8E6A-4F28-B991-A56577D5B543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AFECD-D3FE-4848-8E95-651ADE3D52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603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AB28F-8E6A-4F28-B991-A56577D5B543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AFECD-D3FE-4848-8E95-651ADE3D52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080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AB28F-8E6A-4F28-B991-A56577D5B543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AFECD-D3FE-4848-8E95-651ADE3D52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83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AB28F-8E6A-4F28-B991-A56577D5B543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AFECD-D3FE-4848-8E95-651ADE3D52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306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AB28F-8E6A-4F28-B991-A56577D5B543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AFECD-D3FE-4848-8E95-651ADE3D52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639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AB28F-8E6A-4F28-B991-A56577D5B543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AFECD-D3FE-4848-8E95-651ADE3D52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254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AB28F-8E6A-4F28-B991-A56577D5B543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AFECD-D3FE-4848-8E95-651ADE3D52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567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43075" y="4517231"/>
            <a:ext cx="5657850" cy="863204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GB" sz="1500" b="1" dirty="0">
                <a:solidFill>
                  <a:srgbClr val="002060"/>
                </a:solidFill>
                <a:latin typeface="Candara" panose="020E0502030303020204" pitchFamily="34" charset="0"/>
              </a:rPr>
              <a:t/>
            </a:r>
            <a:br>
              <a:rPr lang="en-GB" sz="1500" b="1" dirty="0">
                <a:solidFill>
                  <a:srgbClr val="002060"/>
                </a:solidFill>
                <a:latin typeface="Candara" panose="020E0502030303020204" pitchFamily="34" charset="0"/>
              </a:rPr>
            </a:br>
            <a:endParaRPr lang="en-GB" altLang="en-US" sz="1500" dirty="0">
              <a:solidFill>
                <a:schemeClr val="tx2">
                  <a:lumMod val="75000"/>
                </a:schemeClr>
              </a:solidFill>
              <a:latin typeface="Candara" panose="020E05020303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71600" y="4227934"/>
            <a:ext cx="7119550" cy="43858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>
              <a:defRPr/>
            </a:pPr>
            <a:r>
              <a:rPr lang="en-GB" sz="2400" i="1" dirty="0">
                <a:solidFill>
                  <a:schemeClr val="bg1">
                    <a:lumMod val="50000"/>
                  </a:schemeClr>
                </a:solidFill>
              </a:rPr>
              <a:t>By Gabriel </a:t>
            </a:r>
            <a:r>
              <a:rPr lang="en-GB" sz="2400" i="1" dirty="0" err="1">
                <a:solidFill>
                  <a:schemeClr val="bg1">
                    <a:lumMod val="50000"/>
                  </a:schemeClr>
                </a:solidFill>
              </a:rPr>
              <a:t>Birgand</a:t>
            </a:r>
            <a:endParaRPr lang="en-GB" sz="24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a-DK" altLang="en-US" dirty="0" smtClean="0"/>
              <a:t>03/12/2021</a:t>
            </a:r>
            <a:endParaRPr lang="da-DK" altLang="en-US" dirty="0"/>
          </a:p>
        </p:txBody>
      </p:sp>
      <p:sp>
        <p:nvSpPr>
          <p:cNvPr id="3" name="AutoShape 2" descr="Résultat de recherche d'images pour &quot;twitter&quot;"/>
          <p:cNvSpPr>
            <a:spLocks noChangeAspect="1" noChangeArrowheads="1"/>
          </p:cNvSpPr>
          <p:nvPr/>
        </p:nvSpPr>
        <p:spPr bwMode="auto">
          <a:xfrm>
            <a:off x="116681" y="-108347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4" descr="F:\Gabriel\Thèse SP\Londres\EUCIC\Youtube 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3362"/>
            <a:ext cx="1656184" cy="1131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Connecteur droit 8"/>
          <p:cNvCxnSpPr/>
          <p:nvPr/>
        </p:nvCxnSpPr>
        <p:spPr>
          <a:xfrm>
            <a:off x="539552" y="1059582"/>
            <a:ext cx="81369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2" y="316228"/>
            <a:ext cx="2249798" cy="327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Rectangle 2"/>
          <p:cNvSpPr>
            <a:spLocks noChangeArrowheads="1"/>
          </p:cNvSpPr>
          <p:nvPr/>
        </p:nvSpPr>
        <p:spPr bwMode="auto">
          <a:xfrm>
            <a:off x="1196867" y="1644272"/>
            <a:ext cx="6750266" cy="242374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fr-FR" sz="1050" dirty="0" smtClean="0">
              <a:solidFill>
                <a:srgbClr val="1F497D"/>
              </a:solidFill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fr-FR" sz="3600" dirty="0" smtClean="0">
                <a:solidFill>
                  <a:srgbClr val="1F497D"/>
                </a:solidFill>
                <a:cs typeface="Arial" pitchFamily="34" charset="0"/>
              </a:rPr>
              <a:t>The current literature in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fr-FR" sz="3600" dirty="0" smtClean="0">
                <a:solidFill>
                  <a:srgbClr val="1F497D"/>
                </a:solidFill>
                <a:cs typeface="Arial" pitchFamily="34" charset="0"/>
              </a:rPr>
              <a:t>Non-COVID-19 Infection Prevention and Control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fr-FR" sz="2400" i="1" dirty="0" smtClean="0">
                <a:solidFill>
                  <a:srgbClr val="1F497D"/>
                </a:solidFill>
                <a:cs typeface="Arial" pitchFamily="34" charset="0"/>
              </a:rPr>
              <a:t>December 2021-January 2022 </a:t>
            </a:r>
            <a:endParaRPr lang="en-US" altLang="fr-FR" sz="2400" i="1" dirty="0" smtClean="0">
              <a:solidFill>
                <a:srgbClr val="1F497D"/>
              </a:solidFill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fr-FR" altLang="en-US" sz="105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AutoShape 2" descr="Résultat de recherche d'images pour &quot;journal of american college of surgeons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37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F:\Gabriel\Thèse SP\Londres\EUCIC\Youtube 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-143846"/>
            <a:ext cx="1656184" cy="1131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6240056" y="4701933"/>
            <a:ext cx="2903944" cy="39241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272654" indent="-272654" algn="ctr"/>
            <a:r>
              <a:rPr lang="en-US" sz="1050" i="1" dirty="0" err="1">
                <a:solidFill>
                  <a:schemeClr val="bg1">
                    <a:lumMod val="50000"/>
                  </a:schemeClr>
                </a:solidFill>
              </a:rPr>
              <a:t>Gholamhossein</a:t>
            </a:r>
            <a:r>
              <a:rPr lang="en-US" sz="105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i="1" dirty="0" err="1" smtClean="0">
                <a:solidFill>
                  <a:schemeClr val="bg1">
                    <a:lumMod val="50000"/>
                  </a:schemeClr>
                </a:solidFill>
              </a:rPr>
              <a:t>Bagheria</a:t>
            </a:r>
            <a:r>
              <a:rPr lang="en-US" sz="1050" i="1" dirty="0" smtClean="0">
                <a:solidFill>
                  <a:schemeClr val="bg1">
                    <a:lumMod val="50000"/>
                  </a:schemeClr>
                </a:solidFill>
              </a:rPr>
              <a:t> PNAS</a:t>
            </a:r>
          </a:p>
          <a:p>
            <a:pPr marL="272654" indent="-272654" algn="ctr"/>
            <a:r>
              <a:rPr lang="fr-FR" sz="1050" i="1" dirty="0">
                <a:solidFill>
                  <a:schemeClr val="bg1">
                    <a:lumMod val="50000"/>
                  </a:schemeClr>
                </a:solidFill>
              </a:rPr>
              <a:t>https://doi.org/10.1073/pnas.2110117118</a:t>
            </a:r>
            <a:endParaRPr lang="fr-FR" sz="1050" i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539552" y="1059582"/>
            <a:ext cx="81369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971600" y="130324"/>
            <a:ext cx="6667702" cy="857250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rgbClr val="002060"/>
                </a:solidFill>
              </a:rPr>
              <a:t>An upper bound on one-to-one exposure to infectious</a:t>
            </a:r>
            <a:br>
              <a:rPr lang="en-US" sz="2000" b="1" dirty="0">
                <a:solidFill>
                  <a:srgbClr val="002060"/>
                </a:solidFill>
              </a:rPr>
            </a:br>
            <a:r>
              <a:rPr lang="en-US" sz="2000" b="1" dirty="0">
                <a:solidFill>
                  <a:srgbClr val="002060"/>
                </a:solidFill>
              </a:rPr>
              <a:t>human respiratory particles</a:t>
            </a:r>
            <a:endParaRPr lang="fr-FR" sz="2000" b="1" dirty="0">
              <a:solidFill>
                <a:srgbClr val="002060"/>
              </a:solidFill>
            </a:endParaRP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46856" y="1059582"/>
            <a:ext cx="8229600" cy="3600400"/>
          </a:xfrm>
        </p:spPr>
        <p:txBody>
          <a:bodyPr>
            <a:norm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Objectives: </a:t>
            </a:r>
          </a:p>
          <a:p>
            <a:pPr lvl="1"/>
            <a:r>
              <a:rPr lang="en-US" sz="1400" dirty="0" smtClean="0"/>
              <a:t>What </a:t>
            </a:r>
            <a:r>
              <a:rPr lang="en-US" sz="1400" dirty="0"/>
              <a:t>is the upper bound on SARS-CoV-2 infection risk </a:t>
            </a:r>
            <a:r>
              <a:rPr lang="en-US" sz="1400" dirty="0" smtClean="0"/>
              <a:t>for near-field exposure? </a:t>
            </a:r>
          </a:p>
          <a:p>
            <a:pPr lvl="1"/>
            <a:r>
              <a:rPr lang="en-US" sz="1400" dirty="0" smtClean="0"/>
              <a:t>How </a:t>
            </a:r>
            <a:r>
              <a:rPr lang="en-US" sz="1400" dirty="0"/>
              <a:t>does this upper bound change with the respiratory activities</a:t>
            </a:r>
            <a:r>
              <a:rPr lang="en-US" sz="1400" dirty="0" smtClean="0"/>
              <a:t>, that </a:t>
            </a:r>
            <a:r>
              <a:rPr lang="en-US" sz="1400" dirty="0"/>
              <a:t>is, passive breathing vs. talking</a:t>
            </a:r>
            <a:r>
              <a:rPr lang="en-US" sz="1400" dirty="0" smtClean="0"/>
              <a:t>? </a:t>
            </a:r>
          </a:p>
          <a:p>
            <a:pPr lvl="1"/>
            <a:r>
              <a:rPr lang="en-US" sz="1400" dirty="0" smtClean="0"/>
              <a:t>How </a:t>
            </a:r>
            <a:r>
              <a:rPr lang="en-US" sz="1400" dirty="0"/>
              <a:t>does this upper bound vary with the exposure duration</a:t>
            </a:r>
            <a:r>
              <a:rPr lang="en-US" sz="1400" dirty="0" smtClean="0"/>
              <a:t>? </a:t>
            </a:r>
          </a:p>
          <a:p>
            <a:pPr lvl="1"/>
            <a:r>
              <a:rPr lang="en-US" sz="1400" dirty="0" smtClean="0"/>
              <a:t>How </a:t>
            </a:r>
            <a:r>
              <a:rPr lang="en-US" sz="1400" dirty="0"/>
              <a:t>do the type of face mask and the way it fits to the </a:t>
            </a:r>
            <a:r>
              <a:rPr lang="en-US" sz="1400" dirty="0" smtClean="0"/>
              <a:t>face affect </a:t>
            </a:r>
            <a:r>
              <a:rPr lang="en-US" sz="1400" dirty="0"/>
              <a:t>the upper bound</a:t>
            </a:r>
            <a:r>
              <a:rPr lang="en-US" sz="1400" dirty="0" smtClean="0"/>
              <a:t>?</a:t>
            </a:r>
          </a:p>
          <a:p>
            <a:r>
              <a:rPr lang="en-US" sz="1600" b="1" dirty="0">
                <a:solidFill>
                  <a:srgbClr val="002060"/>
                </a:solidFill>
              </a:rPr>
              <a:t>Methods: </a:t>
            </a:r>
            <a:endParaRPr lang="en-US" sz="1600" b="1" dirty="0" smtClean="0">
              <a:solidFill>
                <a:srgbClr val="002060"/>
              </a:solidFill>
            </a:endParaRPr>
          </a:p>
          <a:p>
            <a:pPr lvl="1"/>
            <a:r>
              <a:rPr lang="en-US" sz="1400" dirty="0" smtClean="0"/>
              <a:t>Analysis </a:t>
            </a:r>
            <a:r>
              <a:rPr lang="en-US" sz="1400" dirty="0"/>
              <a:t>of comprehensive database on respiratory particle size distribution; </a:t>
            </a:r>
            <a:endParaRPr lang="en-US" sz="1400" dirty="0" smtClean="0"/>
          </a:p>
          <a:p>
            <a:pPr lvl="1"/>
            <a:r>
              <a:rPr lang="en-US" sz="1400" dirty="0" smtClean="0"/>
              <a:t>Exhalation </a:t>
            </a:r>
            <a:r>
              <a:rPr lang="en-US" sz="1400" dirty="0"/>
              <a:t>flow physics; </a:t>
            </a:r>
            <a:endParaRPr lang="en-US" sz="1400" dirty="0" smtClean="0"/>
          </a:p>
          <a:p>
            <a:pPr lvl="1"/>
            <a:r>
              <a:rPr lang="en-US" sz="1400" dirty="0"/>
              <a:t>L</a:t>
            </a:r>
            <a:r>
              <a:rPr lang="en-US" sz="1400" dirty="0" smtClean="0"/>
              <a:t>eakage </a:t>
            </a:r>
            <a:r>
              <a:rPr lang="en-US" sz="1400" dirty="0"/>
              <a:t>from face masks of various types and fits measured on human subjects; </a:t>
            </a:r>
            <a:endParaRPr lang="en-US" sz="1400" dirty="0" smtClean="0"/>
          </a:p>
          <a:p>
            <a:pPr lvl="1"/>
            <a:r>
              <a:rPr lang="en-US" sz="1400" dirty="0"/>
              <a:t>A</a:t>
            </a:r>
            <a:r>
              <a:rPr lang="en-US" sz="1400" dirty="0" smtClean="0"/>
              <a:t>mbient </a:t>
            </a:r>
            <a:r>
              <a:rPr lang="en-US" sz="1400" dirty="0"/>
              <a:t>particle shrinkage due to evaporation; </a:t>
            </a:r>
            <a:endParaRPr lang="en-US" sz="1400" dirty="0" smtClean="0"/>
          </a:p>
          <a:p>
            <a:pPr lvl="1"/>
            <a:r>
              <a:rPr lang="en-US" sz="1400" dirty="0"/>
              <a:t>R</a:t>
            </a:r>
            <a:r>
              <a:rPr lang="en-US" sz="1400" dirty="0" smtClean="0"/>
              <a:t>ehydration</a:t>
            </a:r>
            <a:r>
              <a:rPr lang="en-US" sz="1400" dirty="0"/>
              <a:t>, </a:t>
            </a:r>
            <a:r>
              <a:rPr lang="en-US" sz="1400" dirty="0" err="1"/>
              <a:t>inhalability</a:t>
            </a:r>
            <a:r>
              <a:rPr lang="en-US" sz="1400" dirty="0"/>
              <a:t>, and deposition in the susceptible airways</a:t>
            </a:r>
          </a:p>
          <a:p>
            <a:endParaRPr lang="en-US" sz="1800" dirty="0"/>
          </a:p>
          <a:p>
            <a:pPr marL="179388" indent="-179388"/>
            <a:endParaRPr lang="en-US" sz="16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2" y="123478"/>
            <a:ext cx="1446324" cy="867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329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F:\Gabriel\Thèse SP\Londres\EUCIC\Youtube 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-143846"/>
            <a:ext cx="1656184" cy="1131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6240056" y="4701933"/>
            <a:ext cx="2903944" cy="39241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272654" indent="-272654" algn="ctr"/>
            <a:r>
              <a:rPr lang="en-US" sz="1050" i="1" dirty="0" err="1">
                <a:solidFill>
                  <a:schemeClr val="bg1">
                    <a:lumMod val="50000"/>
                  </a:schemeClr>
                </a:solidFill>
              </a:rPr>
              <a:t>Gholamhossein</a:t>
            </a:r>
            <a:r>
              <a:rPr lang="en-US" sz="105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i="1" dirty="0" err="1" smtClean="0">
                <a:solidFill>
                  <a:schemeClr val="bg1">
                    <a:lumMod val="50000"/>
                  </a:schemeClr>
                </a:solidFill>
              </a:rPr>
              <a:t>Bagheria</a:t>
            </a:r>
            <a:r>
              <a:rPr lang="en-US" sz="1050" i="1" dirty="0" smtClean="0">
                <a:solidFill>
                  <a:schemeClr val="bg1">
                    <a:lumMod val="50000"/>
                  </a:schemeClr>
                </a:solidFill>
              </a:rPr>
              <a:t> PNAS</a:t>
            </a:r>
          </a:p>
          <a:p>
            <a:pPr marL="272654" indent="-272654" algn="ctr"/>
            <a:r>
              <a:rPr lang="fr-FR" sz="1050" i="1" dirty="0">
                <a:solidFill>
                  <a:schemeClr val="bg1">
                    <a:lumMod val="50000"/>
                  </a:schemeClr>
                </a:solidFill>
              </a:rPr>
              <a:t>https://doi.org/10.1073/pnas.2110117118</a:t>
            </a:r>
            <a:endParaRPr lang="fr-FR" sz="1050" i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539552" y="1059582"/>
            <a:ext cx="81369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971600" y="130324"/>
            <a:ext cx="6667702" cy="857250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rgbClr val="002060"/>
                </a:solidFill>
              </a:rPr>
              <a:t>An upper bound on one-to-one exposure to infectious</a:t>
            </a:r>
            <a:br>
              <a:rPr lang="en-US" sz="2000" b="1" dirty="0">
                <a:solidFill>
                  <a:srgbClr val="002060"/>
                </a:solidFill>
              </a:rPr>
            </a:br>
            <a:r>
              <a:rPr lang="en-US" sz="2000" b="1" dirty="0">
                <a:solidFill>
                  <a:srgbClr val="002060"/>
                </a:solidFill>
              </a:rPr>
              <a:t>human respiratory particles</a:t>
            </a:r>
            <a:endParaRPr lang="fr-FR" sz="2000" b="1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2" y="123478"/>
            <a:ext cx="1446324" cy="867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467544" y="1362130"/>
            <a:ext cx="37444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•</a:t>
            </a:r>
            <a:endParaRPr lang="fr-FR" sz="12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14031"/>
            <a:ext cx="2859661" cy="3978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3203848" y="1122298"/>
            <a:ext cx="41312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TIL Total </a:t>
            </a:r>
            <a:r>
              <a:rPr lang="en-US" b="1" i="1" dirty="0">
                <a:solidFill>
                  <a:srgbClr val="002060"/>
                </a:solidFill>
              </a:rPr>
              <a:t>inward (and outward) leakage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203848" y="1419622"/>
            <a:ext cx="576064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en-US" sz="1400" dirty="0" smtClean="0"/>
              <a:t>FFP2 mask: without </a:t>
            </a:r>
            <a:r>
              <a:rPr lang="en-US" sz="1400" dirty="0"/>
              <a:t>any adjustment </a:t>
            </a:r>
            <a:r>
              <a:rPr lang="en-US" sz="1400" dirty="0" smtClean="0">
                <a:sym typeface="Wingdings" panose="05000000000000000000" pitchFamily="2" charset="2"/>
              </a:rPr>
              <a:t> </a:t>
            </a:r>
            <a:r>
              <a:rPr lang="en-US" sz="1400" dirty="0" smtClean="0"/>
              <a:t>total </a:t>
            </a:r>
            <a:r>
              <a:rPr lang="en-US" sz="1400" dirty="0"/>
              <a:t>inward leakage of 53% for the </a:t>
            </a:r>
            <a:r>
              <a:rPr lang="en-US" sz="1400" dirty="0" smtClean="0"/>
              <a:t>smallest particle </a:t>
            </a:r>
            <a:r>
              <a:rPr lang="en-US" sz="1400" dirty="0"/>
              <a:t>bin (0.3 </a:t>
            </a:r>
            <a:r>
              <a:rPr lang="en-US" sz="1400" dirty="0" err="1"/>
              <a:t>μm</a:t>
            </a:r>
            <a:r>
              <a:rPr lang="en-US" sz="1400" dirty="0"/>
              <a:t> to 0.37 </a:t>
            </a:r>
            <a:r>
              <a:rPr lang="en-US" sz="1400" dirty="0" err="1"/>
              <a:t>μm</a:t>
            </a:r>
            <a:r>
              <a:rPr lang="en-US" sz="1400" dirty="0"/>
              <a:t>), which decreases to 16% </a:t>
            </a:r>
            <a:r>
              <a:rPr lang="en-US" sz="1400" dirty="0" smtClean="0"/>
              <a:t>for 3 </a:t>
            </a:r>
            <a:r>
              <a:rPr lang="en-US" sz="1400" dirty="0" err="1"/>
              <a:t>μm</a:t>
            </a:r>
            <a:r>
              <a:rPr lang="en-US" sz="1400" dirty="0" smtClean="0"/>
              <a:t>.</a:t>
            </a:r>
          </a:p>
          <a:p>
            <a:pPr marL="546100" lvl="1" indent="-88900">
              <a:buFont typeface="Arial" panose="020B0604020202020204" pitchFamily="34" charset="0"/>
              <a:buChar char="•"/>
            </a:pPr>
            <a:r>
              <a:rPr lang="en-US" sz="1200" dirty="0"/>
              <a:t>By simply adjusting the mask nosepiece to the nose, </a:t>
            </a:r>
            <a:r>
              <a:rPr lang="en-US" sz="1200" dirty="0" smtClean="0"/>
              <a:t>the </a:t>
            </a:r>
            <a:r>
              <a:rPr lang="en-US" sz="1200" dirty="0"/>
              <a:t>mask’s TIL is improved by a factor of 4.3 for the </a:t>
            </a:r>
            <a:r>
              <a:rPr lang="en-US" sz="1200" dirty="0" smtClean="0"/>
              <a:t>smallest particles </a:t>
            </a:r>
            <a:r>
              <a:rPr lang="en-US" sz="1200" dirty="0"/>
              <a:t>and by a factor of 7.5 for 3 </a:t>
            </a:r>
            <a:r>
              <a:rPr lang="en-US" sz="1200" dirty="0" err="1"/>
              <a:t>μm</a:t>
            </a:r>
            <a:r>
              <a:rPr lang="en-US" sz="1200" dirty="0"/>
              <a:t> </a:t>
            </a:r>
            <a:r>
              <a:rPr lang="en-US" sz="1200" dirty="0" smtClean="0"/>
              <a:t>particles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en-US" sz="1400" dirty="0" smtClean="0"/>
              <a:t>Surgical mask: highest total </a:t>
            </a:r>
            <a:r>
              <a:rPr lang="en-US" sz="1400" dirty="0"/>
              <a:t>inward leakage, </a:t>
            </a:r>
            <a:r>
              <a:rPr lang="en-US" sz="1400" dirty="0" smtClean="0"/>
              <a:t>maximum </a:t>
            </a:r>
            <a:r>
              <a:rPr lang="en-US" sz="1400" dirty="0"/>
              <a:t>value being in </a:t>
            </a:r>
            <a:r>
              <a:rPr lang="en-US" sz="1400" dirty="0" smtClean="0"/>
              <a:t>excess of </a:t>
            </a:r>
            <a:r>
              <a:rPr lang="en-US" sz="1400" dirty="0"/>
              <a:t>70% occurring for the smallest particle size. </a:t>
            </a:r>
            <a:endParaRPr lang="en-US" sz="1400" dirty="0" smtClean="0"/>
          </a:p>
          <a:p>
            <a:pPr marL="546100" lvl="1" indent="-88900">
              <a:buFont typeface="Arial" panose="020B0604020202020204" pitchFamily="34" charset="0"/>
              <a:buChar char="•"/>
            </a:pPr>
            <a:r>
              <a:rPr lang="en-US" sz="1200" dirty="0" smtClean="0"/>
              <a:t>relatively </a:t>
            </a:r>
            <a:r>
              <a:rPr lang="en-US" sz="1200" dirty="0"/>
              <a:t>high filter penetration (5% for </a:t>
            </a:r>
            <a:r>
              <a:rPr lang="en-US" sz="1200" dirty="0" smtClean="0"/>
              <a:t>particles around </a:t>
            </a:r>
            <a:r>
              <a:rPr lang="en-US" sz="1200" dirty="0"/>
              <a:t>0.3 </a:t>
            </a:r>
            <a:r>
              <a:rPr lang="en-US" sz="1200" dirty="0" err="1" smtClean="0"/>
              <a:t>μm</a:t>
            </a:r>
            <a:r>
              <a:rPr lang="en-US" sz="1200" dirty="0" smtClean="0"/>
              <a:t>) </a:t>
            </a:r>
            <a:r>
              <a:rPr lang="en-US" sz="1200" dirty="0"/>
              <a:t>and the </a:t>
            </a:r>
            <a:r>
              <a:rPr lang="en-US" sz="1200" dirty="0" smtClean="0"/>
              <a:t>evidently high leakage</a:t>
            </a:r>
          </a:p>
          <a:p>
            <a:pPr marL="546100" lvl="1" indent="-88900">
              <a:buFont typeface="Arial" panose="020B0604020202020204" pitchFamily="34" charset="0"/>
              <a:buChar char="•"/>
            </a:pPr>
            <a:r>
              <a:rPr lang="en-US" sz="1200" dirty="0"/>
              <a:t>TIL </a:t>
            </a:r>
            <a:r>
              <a:rPr lang="en-US" sz="1200" dirty="0" smtClean="0"/>
              <a:t>improved </a:t>
            </a:r>
            <a:r>
              <a:rPr lang="en-US" sz="1200" dirty="0"/>
              <a:t>by a factor of 4.3 </a:t>
            </a:r>
            <a:r>
              <a:rPr lang="en-US" sz="1200" dirty="0" smtClean="0"/>
              <a:t>when adjusted but 6 </a:t>
            </a:r>
            <a:r>
              <a:rPr lang="en-US" sz="1200" dirty="0"/>
              <a:t>times higher compared to the adjusted </a:t>
            </a:r>
            <a:r>
              <a:rPr lang="en-US" sz="1200" dirty="0" smtClean="0"/>
              <a:t>FFP2 mask </a:t>
            </a:r>
            <a:r>
              <a:rPr lang="en-US" sz="1200" dirty="0"/>
              <a:t>for the smallest particles and over 12 times higher </a:t>
            </a:r>
            <a:r>
              <a:rPr lang="en-US" sz="1200" dirty="0" smtClean="0"/>
              <a:t>for particles </a:t>
            </a:r>
            <a:r>
              <a:rPr lang="en-US" sz="1200" dirty="0"/>
              <a:t>of&gt;3 </a:t>
            </a:r>
            <a:r>
              <a:rPr lang="en-US" sz="1200" dirty="0" err="1" smtClean="0"/>
              <a:t>μm</a:t>
            </a:r>
            <a:endParaRPr lang="en-US" sz="1200" dirty="0" smtClean="0"/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en-US" sz="1200" dirty="0"/>
              <a:t>Reading with </a:t>
            </a:r>
            <a:r>
              <a:rPr lang="en-US" sz="1200" dirty="0" smtClean="0"/>
              <a:t>a loud </a:t>
            </a:r>
            <a:r>
              <a:rPr lang="en-US" sz="1200" dirty="0"/>
              <a:t>voice (∼ 80 </a:t>
            </a:r>
            <a:r>
              <a:rPr lang="en-US" sz="1200" dirty="0" err="1"/>
              <a:t>dBA</a:t>
            </a:r>
            <a:r>
              <a:rPr lang="en-US" sz="1200" dirty="0"/>
              <a:t> to 90 </a:t>
            </a:r>
            <a:r>
              <a:rPr lang="en-US" sz="1200" dirty="0" err="1"/>
              <a:t>dBA</a:t>
            </a:r>
            <a:r>
              <a:rPr lang="en-US" sz="1200" dirty="0"/>
              <a:t>) is found to decrease the TIL </a:t>
            </a:r>
            <a:r>
              <a:rPr lang="en-US" sz="1200" dirty="0" smtClean="0"/>
              <a:t>as compared </a:t>
            </a:r>
            <a:r>
              <a:rPr lang="en-US" sz="1200" dirty="0"/>
              <a:t>to breathing through the nose by as much as a factor </a:t>
            </a:r>
            <a:r>
              <a:rPr lang="en-US" sz="1200" dirty="0" smtClean="0"/>
              <a:t>of 3 </a:t>
            </a:r>
            <a:r>
              <a:rPr lang="en-US" sz="1200" dirty="0"/>
              <a:t>for the adjusted FFP2 mask</a:t>
            </a:r>
            <a:endParaRPr lang="en-US" sz="1200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4211960" y="4178713"/>
            <a:ext cx="4500499" cy="523220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Thus, a better-fitting mask has </a:t>
            </a:r>
            <a:r>
              <a:rPr lang="en-US" sz="1400" dirty="0" smtClean="0">
                <a:solidFill>
                  <a:schemeClr val="bg1"/>
                </a:solidFill>
              </a:rPr>
              <a:t>a higher </a:t>
            </a:r>
            <a:r>
              <a:rPr lang="en-US" sz="1400" dirty="0">
                <a:solidFill>
                  <a:schemeClr val="bg1"/>
                </a:solidFill>
              </a:rPr>
              <a:t>relative protection from large particles compared to </a:t>
            </a:r>
            <a:r>
              <a:rPr lang="en-US" sz="1400" dirty="0" smtClean="0">
                <a:solidFill>
                  <a:schemeClr val="bg1"/>
                </a:solidFill>
              </a:rPr>
              <a:t>small particles</a:t>
            </a:r>
            <a:r>
              <a:rPr lang="en-US" sz="14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118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F:\Gabriel\Thèse SP\Londres\EUCIC\Youtube 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-143846"/>
            <a:ext cx="1656184" cy="1131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6240056" y="4701933"/>
            <a:ext cx="2903944" cy="39241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272654" indent="-272654" algn="ctr"/>
            <a:r>
              <a:rPr lang="en-US" sz="1050" i="1" dirty="0" err="1">
                <a:solidFill>
                  <a:schemeClr val="bg1">
                    <a:lumMod val="50000"/>
                  </a:schemeClr>
                </a:solidFill>
              </a:rPr>
              <a:t>Gholamhossein</a:t>
            </a:r>
            <a:r>
              <a:rPr lang="en-US" sz="105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i="1" dirty="0" err="1" smtClean="0">
                <a:solidFill>
                  <a:schemeClr val="bg1">
                    <a:lumMod val="50000"/>
                  </a:schemeClr>
                </a:solidFill>
              </a:rPr>
              <a:t>Bagheria</a:t>
            </a:r>
            <a:r>
              <a:rPr lang="en-US" sz="1050" i="1" dirty="0" smtClean="0">
                <a:solidFill>
                  <a:schemeClr val="bg1">
                    <a:lumMod val="50000"/>
                  </a:schemeClr>
                </a:solidFill>
              </a:rPr>
              <a:t> PNAS</a:t>
            </a:r>
          </a:p>
          <a:p>
            <a:pPr marL="272654" indent="-272654" algn="ctr"/>
            <a:r>
              <a:rPr lang="fr-FR" sz="1050" i="1" dirty="0">
                <a:solidFill>
                  <a:schemeClr val="bg1">
                    <a:lumMod val="50000"/>
                  </a:schemeClr>
                </a:solidFill>
              </a:rPr>
              <a:t>https://doi.org/10.1073/pnas.2110117118</a:t>
            </a:r>
            <a:endParaRPr lang="fr-FR" sz="1050" i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539552" y="1059582"/>
            <a:ext cx="81369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971600" y="130324"/>
            <a:ext cx="6667702" cy="857250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rgbClr val="002060"/>
                </a:solidFill>
              </a:rPr>
              <a:t>An upper bound on one-to-one exposure to infectious</a:t>
            </a:r>
            <a:br>
              <a:rPr lang="en-US" sz="2000" b="1" dirty="0">
                <a:solidFill>
                  <a:srgbClr val="002060"/>
                </a:solidFill>
              </a:rPr>
            </a:br>
            <a:r>
              <a:rPr lang="en-US" sz="2000" b="1" dirty="0">
                <a:solidFill>
                  <a:srgbClr val="002060"/>
                </a:solidFill>
              </a:rPr>
              <a:t>human respiratory particles</a:t>
            </a:r>
            <a:endParaRPr lang="fr-FR" sz="2000" b="1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2" y="123478"/>
            <a:ext cx="1446324" cy="867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3635896" y="1287839"/>
            <a:ext cx="41312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srgbClr val="002060"/>
                </a:solidFill>
              </a:rPr>
              <a:t>Effective Respiratory Tract Penetration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519926" y="1851670"/>
            <a:ext cx="511256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en-US" sz="1400" dirty="0" smtClean="0"/>
              <a:t>The </a:t>
            </a:r>
            <a:r>
              <a:rPr lang="en-US" sz="1400" dirty="0"/>
              <a:t>deposition fraction in different regions of </a:t>
            </a:r>
            <a:r>
              <a:rPr lang="en-US" sz="1400" dirty="0" smtClean="0"/>
              <a:t>the respiratory </a:t>
            </a:r>
            <a:r>
              <a:rPr lang="en-US" sz="1400" dirty="0"/>
              <a:t>tract behaves </a:t>
            </a:r>
            <a:r>
              <a:rPr lang="en-US" sz="1400" dirty="0" smtClean="0"/>
              <a:t>differently particle </a:t>
            </a:r>
            <a:r>
              <a:rPr lang="en-US" sz="1400" dirty="0"/>
              <a:t>shrinkage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en-US" sz="1400" dirty="0" smtClean="0"/>
              <a:t>Increases </a:t>
            </a:r>
            <a:r>
              <a:rPr lang="en-US" sz="1400" dirty="0"/>
              <a:t>the </a:t>
            </a:r>
            <a:r>
              <a:rPr lang="en-US" sz="1400" dirty="0" err="1"/>
              <a:t>inhalability</a:t>
            </a:r>
            <a:r>
              <a:rPr lang="en-US" sz="1400" dirty="0"/>
              <a:t> probability of particles with initial </a:t>
            </a:r>
            <a:r>
              <a:rPr lang="en-US" sz="1400" dirty="0" smtClean="0"/>
              <a:t>wet diameter </a:t>
            </a:r>
            <a:r>
              <a:rPr lang="en-US" sz="1400" dirty="0"/>
              <a:t>of &gt;7 </a:t>
            </a:r>
            <a:r>
              <a:rPr lang="en-US" sz="1400" dirty="0" err="1"/>
              <a:t>μm</a:t>
            </a:r>
            <a:r>
              <a:rPr lang="en-US" sz="1400" dirty="0"/>
              <a:t>. </a:t>
            </a:r>
            <a:endParaRPr lang="en-US" sz="1400" dirty="0" smtClean="0"/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en-US" sz="1400" dirty="0" smtClean="0"/>
              <a:t>Particles </a:t>
            </a:r>
            <a:r>
              <a:rPr lang="en-US" sz="1400" dirty="0"/>
              <a:t>with wet </a:t>
            </a:r>
            <a:r>
              <a:rPr lang="en-US" sz="1400" dirty="0" smtClean="0"/>
              <a:t>diameters of </a:t>
            </a:r>
            <a:r>
              <a:rPr lang="en-US" sz="1400" dirty="0"/>
              <a:t>1 </a:t>
            </a:r>
            <a:r>
              <a:rPr lang="en-US" sz="1400" dirty="0" err="1"/>
              <a:t>μm</a:t>
            </a:r>
            <a:r>
              <a:rPr lang="en-US" sz="1400" dirty="0"/>
              <a:t> to 3 </a:t>
            </a:r>
            <a:r>
              <a:rPr lang="en-US" sz="1400" dirty="0" err="1"/>
              <a:t>μm</a:t>
            </a:r>
            <a:r>
              <a:rPr lang="en-US" sz="1400" dirty="0"/>
              <a:t> would have about 10% lower probability </a:t>
            </a:r>
            <a:r>
              <a:rPr lang="en-US" sz="1400" dirty="0" smtClean="0"/>
              <a:t>of deposition </a:t>
            </a:r>
            <a:r>
              <a:rPr lang="en-US" sz="1400" dirty="0"/>
              <a:t>when w = 4</a:t>
            </a:r>
            <a:r>
              <a:rPr lang="en-US" sz="1400" dirty="0" smtClean="0"/>
              <a:t>.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en-US" sz="1400" dirty="0" smtClean="0"/>
              <a:t>For w </a:t>
            </a:r>
            <a:r>
              <a:rPr lang="en-US" sz="1400" dirty="0"/>
              <a:t>= 4, the maximum penetration occurs for ∼ 1.5-μm particles</a:t>
            </a:r>
            <a:r>
              <a:rPr lang="en-US" sz="1400" dirty="0" smtClean="0"/>
              <a:t>, whereas</a:t>
            </a:r>
            <a:r>
              <a:rPr lang="en-US" sz="1400" dirty="0"/>
              <a:t>, in case of no shrinkage (i.e., w = 1), the </a:t>
            </a:r>
            <a:r>
              <a:rPr lang="en-US" sz="1400" dirty="0" smtClean="0"/>
              <a:t>maximum penetration </a:t>
            </a:r>
            <a:r>
              <a:rPr lang="en-US" sz="1400" dirty="0"/>
              <a:t>occurs for the smallest particle size.</a:t>
            </a:r>
            <a:endParaRPr lang="en-US" sz="14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19622"/>
            <a:ext cx="3212579" cy="320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265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F:\Gabriel\Thèse SP\Londres\EUCIC\Youtube 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-143846"/>
            <a:ext cx="1656184" cy="1131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6240056" y="4701933"/>
            <a:ext cx="2903944" cy="39241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272654" indent="-272654" algn="ctr"/>
            <a:r>
              <a:rPr lang="en-US" sz="1050" i="1" dirty="0" err="1">
                <a:solidFill>
                  <a:schemeClr val="bg1">
                    <a:lumMod val="50000"/>
                  </a:schemeClr>
                </a:solidFill>
              </a:rPr>
              <a:t>Gholamhossein</a:t>
            </a:r>
            <a:r>
              <a:rPr lang="en-US" sz="105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i="1" dirty="0" err="1" smtClean="0">
                <a:solidFill>
                  <a:schemeClr val="bg1">
                    <a:lumMod val="50000"/>
                  </a:schemeClr>
                </a:solidFill>
              </a:rPr>
              <a:t>Bagheria</a:t>
            </a:r>
            <a:r>
              <a:rPr lang="en-US" sz="1050" i="1" dirty="0" smtClean="0">
                <a:solidFill>
                  <a:schemeClr val="bg1">
                    <a:lumMod val="50000"/>
                  </a:schemeClr>
                </a:solidFill>
              </a:rPr>
              <a:t> PNAS</a:t>
            </a:r>
          </a:p>
          <a:p>
            <a:pPr marL="272654" indent="-272654" algn="ctr"/>
            <a:r>
              <a:rPr lang="fr-FR" sz="1050" i="1" dirty="0">
                <a:solidFill>
                  <a:schemeClr val="bg1">
                    <a:lumMod val="50000"/>
                  </a:schemeClr>
                </a:solidFill>
              </a:rPr>
              <a:t>https://doi.org/10.1073/pnas.2110117118</a:t>
            </a:r>
            <a:endParaRPr lang="fr-FR" sz="1050" i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539552" y="1059582"/>
            <a:ext cx="81369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971600" y="130324"/>
            <a:ext cx="6667702" cy="857250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rgbClr val="002060"/>
                </a:solidFill>
              </a:rPr>
              <a:t>An upper bound on one-to-one exposure to infectious</a:t>
            </a:r>
            <a:br>
              <a:rPr lang="en-US" sz="2000" b="1" dirty="0">
                <a:solidFill>
                  <a:srgbClr val="002060"/>
                </a:solidFill>
              </a:rPr>
            </a:br>
            <a:r>
              <a:rPr lang="en-US" sz="2000" b="1" dirty="0">
                <a:solidFill>
                  <a:srgbClr val="002060"/>
                </a:solidFill>
              </a:rPr>
              <a:t>human respiratory particles</a:t>
            </a:r>
            <a:endParaRPr lang="fr-FR" sz="2000" b="1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2" y="123478"/>
            <a:ext cx="1446324" cy="867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3203848" y="1123464"/>
            <a:ext cx="41312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srgbClr val="002060"/>
                </a:solidFill>
              </a:rPr>
              <a:t>Exposure/Infection Risk for COVID-19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131840" y="1496747"/>
            <a:ext cx="576064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en-US" sz="1100" dirty="0"/>
              <a:t>with a 5-μm cutoff, the typical cutoff size for aerosols (8), risk </a:t>
            </a:r>
            <a:r>
              <a:rPr lang="en-US" sz="1100" dirty="0" smtClean="0"/>
              <a:t>of infection </a:t>
            </a:r>
            <a:r>
              <a:rPr lang="en-US" sz="1100" dirty="0"/>
              <a:t>is below 10% for all the </a:t>
            </a:r>
            <a:r>
              <a:rPr lang="en-US" sz="1100" dirty="0" smtClean="0"/>
              <a:t>scenarios at </a:t>
            </a:r>
            <a:r>
              <a:rPr lang="en-US" sz="1100" dirty="0"/>
              <a:t>cutoff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en-US" sz="1100" dirty="0" smtClean="0"/>
              <a:t>Size </a:t>
            </a:r>
            <a:r>
              <a:rPr lang="en-US" sz="1100" dirty="0"/>
              <a:t>of 50 </a:t>
            </a:r>
            <a:r>
              <a:rPr lang="en-US" sz="1100" dirty="0" err="1"/>
              <a:t>μm</a:t>
            </a:r>
            <a:r>
              <a:rPr lang="en-US" sz="1100" dirty="0"/>
              <a:t>, which, with w = 4, translates to an </a:t>
            </a:r>
            <a:r>
              <a:rPr lang="en-US" sz="1100" dirty="0" smtClean="0"/>
              <a:t>equilibrium diameter </a:t>
            </a:r>
            <a:r>
              <a:rPr lang="en-US" sz="1100" dirty="0"/>
              <a:t>de = 12.5 </a:t>
            </a:r>
            <a:r>
              <a:rPr lang="en-US" sz="1100" dirty="0" err="1"/>
              <a:t>μm</a:t>
            </a:r>
            <a:r>
              <a:rPr lang="en-US" sz="1100" dirty="0"/>
              <a:t>, risk of infection increases </a:t>
            </a:r>
            <a:r>
              <a:rPr lang="en-US" sz="1100" dirty="0" smtClean="0"/>
              <a:t>significantly for </a:t>
            </a:r>
            <a:r>
              <a:rPr lang="en-US" sz="1100" dirty="0"/>
              <a:t>distancing and mixed </a:t>
            </a:r>
            <a:r>
              <a:rPr lang="en-US" sz="1100" dirty="0" smtClean="0"/>
              <a:t>scenarios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en-US" sz="1100" dirty="0" smtClean="0"/>
              <a:t>Difference between A and </a:t>
            </a:r>
            <a:r>
              <a:rPr lang="en-US" sz="1100" dirty="0"/>
              <a:t>B scenario: The reason for such a significant deviation </a:t>
            </a:r>
            <a:r>
              <a:rPr lang="en-US" sz="1100" dirty="0" smtClean="0"/>
              <a:t>between breathing </a:t>
            </a:r>
            <a:r>
              <a:rPr lang="en-US" sz="1100" dirty="0"/>
              <a:t>and speaking is the increased probability of </a:t>
            </a:r>
            <a:r>
              <a:rPr lang="en-US" sz="1100" dirty="0" smtClean="0"/>
              <a:t>producing &gt;</a:t>
            </a:r>
            <a:r>
              <a:rPr lang="en-US" sz="1100" dirty="0"/>
              <a:t>10 </a:t>
            </a:r>
            <a:r>
              <a:rPr lang="en-US" sz="1100" dirty="0" err="1"/>
              <a:t>μm</a:t>
            </a:r>
            <a:r>
              <a:rPr lang="en-US" sz="1100" dirty="0"/>
              <a:t> for vocalization-associated </a:t>
            </a:r>
            <a:r>
              <a:rPr lang="en-US" sz="1100" dirty="0" smtClean="0"/>
              <a:t>activities, </a:t>
            </a:r>
            <a:r>
              <a:rPr lang="fr-FR" sz="1100" dirty="0" err="1"/>
              <a:t>this</a:t>
            </a:r>
            <a:endParaRPr lang="fr-FR" sz="1100" dirty="0"/>
          </a:p>
          <a:p>
            <a:r>
              <a:rPr lang="en-US" sz="1100" dirty="0"/>
              <a:t>deviation in the trend disappears for masking </a:t>
            </a:r>
            <a:r>
              <a:rPr lang="en-US" sz="1100" dirty="0" smtClean="0"/>
              <a:t>scenario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en-US" sz="1100" dirty="0" smtClean="0"/>
              <a:t>A </a:t>
            </a:r>
            <a:r>
              <a:rPr lang="en-US" sz="1100" dirty="0"/>
              <a:t>also shows that </a:t>
            </a:r>
            <a:r>
              <a:rPr lang="en-US" sz="1100" dirty="0" smtClean="0"/>
              <a:t>increasing distancing </a:t>
            </a:r>
            <a:r>
              <a:rPr lang="en-US" sz="1100" dirty="0"/>
              <a:t>from 1.5 m to 3.0 m reduces risk of infection when </a:t>
            </a:r>
            <a:r>
              <a:rPr lang="en-US" sz="1100" dirty="0" smtClean="0"/>
              <a:t>infectious is </a:t>
            </a:r>
            <a:r>
              <a:rPr lang="en-US" sz="1100" dirty="0"/>
              <a:t>breathing but not for a speaking </a:t>
            </a:r>
            <a:r>
              <a:rPr lang="en-US" sz="1100" dirty="0" smtClean="0"/>
              <a:t>infectious, but </a:t>
            </a:r>
            <a:r>
              <a:rPr lang="en-US" sz="1100" dirty="0"/>
              <a:t>universal masking is an extremely </a:t>
            </a:r>
            <a:r>
              <a:rPr lang="en-US" sz="1100" dirty="0" smtClean="0"/>
              <a:t>effective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en-US" sz="1100" dirty="0" smtClean="0"/>
              <a:t>When both </a:t>
            </a:r>
            <a:r>
              <a:rPr lang="en-US" sz="1100" dirty="0"/>
              <a:t>infectious and susceptible wear FFP2 masks, that is, Fig. 4B</a:t>
            </a:r>
            <a:r>
              <a:rPr lang="en-US" sz="1100" dirty="0" smtClean="0"/>
              <a:t>, a </a:t>
            </a:r>
            <a:r>
              <a:rPr lang="en-US" sz="1100" dirty="0"/>
              <a:t>reduction in the risk of infection by a factor of ∼ </a:t>
            </a:r>
            <a:r>
              <a:rPr lang="en-US" sz="1100" dirty="0" smtClean="0"/>
              <a:t>75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en-US" sz="1100" dirty="0"/>
              <a:t>4C shows that, when only the susceptible adheres </a:t>
            </a:r>
            <a:r>
              <a:rPr lang="en-US" sz="1100" dirty="0" smtClean="0"/>
              <a:t>to masking </a:t>
            </a:r>
            <a:r>
              <a:rPr lang="en-US" sz="1100" dirty="0"/>
              <a:t>and even when they are distancing, the probability </a:t>
            </a:r>
            <a:r>
              <a:rPr lang="en-US" sz="1100" dirty="0" smtClean="0"/>
              <a:t>of infection </a:t>
            </a:r>
            <a:r>
              <a:rPr lang="en-US" sz="1100" dirty="0"/>
              <a:t>risk can be as high as ∼10% if the susceptible wears </a:t>
            </a:r>
            <a:r>
              <a:rPr lang="en-US" sz="1100" dirty="0" smtClean="0"/>
              <a:t>an adjusted </a:t>
            </a:r>
            <a:r>
              <a:rPr lang="en-US" sz="1100" dirty="0"/>
              <a:t>FFP2 mask, or ∼70% if the susceptible wears a </a:t>
            </a:r>
            <a:r>
              <a:rPr lang="en-US" sz="1100" dirty="0" smtClean="0"/>
              <a:t>surgical mask </a:t>
            </a:r>
            <a:r>
              <a:rPr lang="en-US" sz="1100" dirty="0"/>
              <a:t>while in the exhalation cone of a speaking infectious.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en-US" sz="1100" dirty="0"/>
              <a:t>4C shows that an adjusted FFP2 mask reduces risk of </a:t>
            </a:r>
            <a:r>
              <a:rPr lang="en-US" sz="1100" dirty="0" smtClean="0"/>
              <a:t>infection by </a:t>
            </a:r>
            <a:r>
              <a:rPr lang="en-US" sz="1100" dirty="0"/>
              <a:t>about a factor of 10 compared to an adjusted surgical mask</a:t>
            </a:r>
            <a:r>
              <a:rPr lang="en-US" sz="1100" dirty="0" smtClean="0"/>
              <a:t>, independent </a:t>
            </a:r>
            <a:r>
              <a:rPr lang="en-US" sz="1100" dirty="0"/>
              <a:t>of the infectious activity.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endParaRPr lang="en-US" sz="11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69891"/>
            <a:ext cx="2592288" cy="4022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676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F:\Gabriel\Thèse SP\Londres\EUCIC\Youtube 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-143846"/>
            <a:ext cx="1656184" cy="1131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6240056" y="4701933"/>
            <a:ext cx="2903944" cy="39241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272654" indent="-272654" algn="ctr"/>
            <a:r>
              <a:rPr lang="en-US" sz="1050" i="1" dirty="0" err="1">
                <a:solidFill>
                  <a:schemeClr val="bg1">
                    <a:lumMod val="50000"/>
                  </a:schemeClr>
                </a:solidFill>
              </a:rPr>
              <a:t>Gholamhossein</a:t>
            </a:r>
            <a:r>
              <a:rPr lang="en-US" sz="105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i="1" dirty="0" err="1" smtClean="0">
                <a:solidFill>
                  <a:schemeClr val="bg1">
                    <a:lumMod val="50000"/>
                  </a:schemeClr>
                </a:solidFill>
              </a:rPr>
              <a:t>Bagheria</a:t>
            </a:r>
            <a:r>
              <a:rPr lang="en-US" sz="1050" i="1" dirty="0" smtClean="0">
                <a:solidFill>
                  <a:schemeClr val="bg1">
                    <a:lumMod val="50000"/>
                  </a:schemeClr>
                </a:solidFill>
              </a:rPr>
              <a:t> PNAS</a:t>
            </a:r>
          </a:p>
          <a:p>
            <a:pPr marL="272654" indent="-272654" algn="ctr"/>
            <a:r>
              <a:rPr lang="fr-FR" sz="1050" i="1" dirty="0">
                <a:solidFill>
                  <a:schemeClr val="bg1">
                    <a:lumMod val="50000"/>
                  </a:schemeClr>
                </a:solidFill>
              </a:rPr>
              <a:t>https://doi.org/10.1073/pnas.2110117118</a:t>
            </a:r>
            <a:endParaRPr lang="fr-FR" sz="1050" i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539552" y="1059582"/>
            <a:ext cx="81369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971600" y="130324"/>
            <a:ext cx="6667702" cy="857250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rgbClr val="002060"/>
                </a:solidFill>
              </a:rPr>
              <a:t>An upper bound on one-to-one exposure to infectious</a:t>
            </a:r>
            <a:br>
              <a:rPr lang="en-US" sz="2000" b="1" dirty="0">
                <a:solidFill>
                  <a:srgbClr val="002060"/>
                </a:solidFill>
              </a:rPr>
            </a:br>
            <a:r>
              <a:rPr lang="en-US" sz="2000" b="1" dirty="0">
                <a:solidFill>
                  <a:srgbClr val="002060"/>
                </a:solidFill>
              </a:rPr>
              <a:t>human respiratory particles</a:t>
            </a:r>
            <a:endParaRPr lang="fr-FR" sz="2000" b="1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2" y="123478"/>
            <a:ext cx="1446324" cy="867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3635896" y="1203598"/>
            <a:ext cx="50405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Risk </a:t>
            </a:r>
            <a:r>
              <a:rPr lang="en-US" b="1" i="1" dirty="0">
                <a:solidFill>
                  <a:srgbClr val="002060"/>
                </a:solidFill>
              </a:rPr>
              <a:t>of infection as a function of exposure duration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519926" y="1707654"/>
            <a:ext cx="511256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en-US" sz="1400" dirty="0" smtClean="0"/>
              <a:t>If infection </a:t>
            </a:r>
            <a:r>
              <a:rPr lang="en-US" sz="1400" dirty="0"/>
              <a:t>risk of 1</a:t>
            </a:r>
            <a:r>
              <a:rPr lang="en-US" sz="1400" dirty="0" smtClean="0"/>
              <a:t>% as </a:t>
            </a:r>
            <a:r>
              <a:rPr lang="en-US" sz="1400" dirty="0"/>
              <a:t>the threshold beyond which a given scenario is </a:t>
            </a:r>
            <a:r>
              <a:rPr lang="en-US" sz="1400" dirty="0" smtClean="0"/>
              <a:t>unsafe, the </a:t>
            </a:r>
            <a:r>
              <a:rPr lang="en-US" sz="1400" dirty="0"/>
              <a:t>distancing scenarios quickly becomes unsafe</a:t>
            </a:r>
            <a:r>
              <a:rPr lang="en-US" sz="1400" dirty="0" smtClean="0"/>
              <a:t>, and</a:t>
            </a:r>
            <a:r>
              <a:rPr lang="en-US" sz="1400" dirty="0"/>
              <a:t>, already after about 1.5 min for a speaking infectious, </a:t>
            </a:r>
            <a:r>
              <a:rPr lang="en-US" sz="1400" dirty="0" smtClean="0"/>
              <a:t>the risk </a:t>
            </a:r>
            <a:r>
              <a:rPr lang="en-US" sz="1400" dirty="0"/>
              <a:t>of infection for the susceptible at a distance of 1.5 m is 90</a:t>
            </a:r>
            <a:r>
              <a:rPr lang="en-US" sz="1400" dirty="0" smtClean="0"/>
              <a:t>%.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en-US" sz="1400" dirty="0" smtClean="0"/>
              <a:t>All the </a:t>
            </a:r>
            <a:r>
              <a:rPr lang="en-US" sz="1400" dirty="0"/>
              <a:t>speaking infectious scenarios with the exception of </a:t>
            </a:r>
            <a:r>
              <a:rPr lang="en-US" sz="1400" dirty="0" smtClean="0"/>
              <a:t>mask-FF bypass </a:t>
            </a:r>
            <a:r>
              <a:rPr lang="en-US" sz="1400" dirty="0"/>
              <a:t>the 1%threshold within a </a:t>
            </a:r>
            <a:r>
              <a:rPr lang="en-US" sz="1400" dirty="0" smtClean="0"/>
              <a:t>few minutes </a:t>
            </a:r>
            <a:r>
              <a:rPr lang="en-US" sz="1400" dirty="0"/>
              <a:t>and reach&gt;10% </a:t>
            </a:r>
            <a:r>
              <a:rPr lang="en-US" sz="1400" dirty="0" smtClean="0"/>
              <a:t>in 1 </a:t>
            </a:r>
            <a:r>
              <a:rPr lang="en-US" sz="1400" dirty="0"/>
              <a:t>h.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en-US" sz="1400" dirty="0" smtClean="0"/>
              <a:t>The </a:t>
            </a:r>
            <a:r>
              <a:rPr lang="en-US" sz="1400" dirty="0"/>
              <a:t>only breathing infectious scenario associated with &gt;10</a:t>
            </a:r>
            <a:r>
              <a:rPr lang="en-US" sz="1400" dirty="0" smtClean="0"/>
              <a:t>% infection </a:t>
            </a:r>
            <a:r>
              <a:rPr lang="en-US" sz="1400" dirty="0"/>
              <a:t>risk in 1 h is the distancing-1.5m scenario. </a:t>
            </a:r>
            <a:endParaRPr lang="en-US" sz="1400" dirty="0" smtClean="0"/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en-US" sz="1400" dirty="0" smtClean="0"/>
              <a:t>The safest scenarios </a:t>
            </a:r>
            <a:r>
              <a:rPr lang="en-US" sz="1400" dirty="0"/>
              <a:t>that stay below the 1%threshold for 1 h of exposure </a:t>
            </a:r>
            <a:r>
              <a:rPr lang="en-US" sz="1400" dirty="0" smtClean="0"/>
              <a:t>in order </a:t>
            </a:r>
            <a:r>
              <a:rPr lang="en-US" sz="1400" dirty="0"/>
              <a:t>of best to worse are mask-FF for breathing and </a:t>
            </a:r>
            <a:r>
              <a:rPr lang="en-US" sz="1400" dirty="0" smtClean="0"/>
              <a:t>speaking infectious</a:t>
            </a:r>
            <a:r>
              <a:rPr lang="en-US" sz="1400" dirty="0"/>
              <a:t>, respectively, followed by the mixed-F with a </a:t>
            </a:r>
            <a:r>
              <a:rPr lang="en-US" sz="1400" dirty="0" smtClean="0"/>
              <a:t>breathing infectious</a:t>
            </a:r>
            <a:r>
              <a:rPr lang="en-US" sz="1400" dirty="0"/>
              <a:t>.</a:t>
            </a:r>
            <a:endParaRPr lang="en-US" sz="1400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25" y="1635646"/>
            <a:ext cx="3409583" cy="2680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77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F:\Gabriel\Thèse SP\Londres\EUCIC\Youtube 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-143846"/>
            <a:ext cx="1656184" cy="1131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6240056" y="4701933"/>
            <a:ext cx="2903944" cy="39241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272654" indent="-272654" algn="ctr"/>
            <a:r>
              <a:rPr lang="en-US" sz="1050" i="1" dirty="0" err="1">
                <a:solidFill>
                  <a:schemeClr val="bg1">
                    <a:lumMod val="50000"/>
                  </a:schemeClr>
                </a:solidFill>
              </a:rPr>
              <a:t>Gholamhossein</a:t>
            </a:r>
            <a:r>
              <a:rPr lang="en-US" sz="105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i="1" dirty="0" err="1" smtClean="0">
                <a:solidFill>
                  <a:schemeClr val="bg1">
                    <a:lumMod val="50000"/>
                  </a:schemeClr>
                </a:solidFill>
              </a:rPr>
              <a:t>Bagheria</a:t>
            </a:r>
            <a:r>
              <a:rPr lang="en-US" sz="1050" i="1" dirty="0" smtClean="0">
                <a:solidFill>
                  <a:schemeClr val="bg1">
                    <a:lumMod val="50000"/>
                  </a:schemeClr>
                </a:solidFill>
              </a:rPr>
              <a:t> PNAS</a:t>
            </a:r>
          </a:p>
          <a:p>
            <a:pPr marL="272654" indent="-272654" algn="ctr"/>
            <a:r>
              <a:rPr lang="fr-FR" sz="1050" i="1" dirty="0">
                <a:solidFill>
                  <a:schemeClr val="bg1">
                    <a:lumMod val="50000"/>
                  </a:schemeClr>
                </a:solidFill>
              </a:rPr>
              <a:t>https://doi.org/10.1073/pnas.2110117118</a:t>
            </a:r>
            <a:endParaRPr lang="fr-FR" sz="1050" i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539552" y="1059582"/>
            <a:ext cx="81369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971600" y="130324"/>
            <a:ext cx="6667702" cy="857250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rgbClr val="002060"/>
                </a:solidFill>
              </a:rPr>
              <a:t>An upper bound on one-to-one exposure to infectious</a:t>
            </a:r>
            <a:br>
              <a:rPr lang="en-US" sz="2000" b="1" dirty="0">
                <a:solidFill>
                  <a:srgbClr val="002060"/>
                </a:solidFill>
              </a:rPr>
            </a:br>
            <a:r>
              <a:rPr lang="en-US" sz="2000" b="1" dirty="0">
                <a:solidFill>
                  <a:srgbClr val="002060"/>
                </a:solidFill>
              </a:rPr>
              <a:t>human respiratory particles</a:t>
            </a:r>
            <a:endParaRPr lang="fr-FR" sz="2000" b="1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2" y="123478"/>
            <a:ext cx="1446324" cy="867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3635896" y="1131590"/>
            <a:ext cx="41312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Different </a:t>
            </a:r>
            <a:r>
              <a:rPr lang="en-US" b="1" i="1" dirty="0">
                <a:solidFill>
                  <a:srgbClr val="002060"/>
                </a:solidFill>
              </a:rPr>
              <a:t>combinations of </a:t>
            </a:r>
            <a:r>
              <a:rPr lang="en-US" b="1" i="1" dirty="0" smtClean="0">
                <a:solidFill>
                  <a:srgbClr val="002060"/>
                </a:solidFill>
              </a:rPr>
              <a:t>mask </a:t>
            </a:r>
            <a:r>
              <a:rPr lang="en-US" b="1" i="1" dirty="0">
                <a:solidFill>
                  <a:srgbClr val="002060"/>
                </a:solidFill>
              </a:rPr>
              <a:t>fittings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525204" y="1563638"/>
            <a:ext cx="5439283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en-US" sz="1400" dirty="0" smtClean="0"/>
              <a:t>F</a:t>
            </a:r>
            <a:r>
              <a:rPr lang="en-US" sz="1400" dirty="0"/>
              <a:t>: </a:t>
            </a:r>
            <a:r>
              <a:rPr lang="en-US" sz="1400" dirty="0" smtClean="0"/>
              <a:t>with nosepiece </a:t>
            </a:r>
            <a:r>
              <a:rPr lang="en-US" sz="1400" dirty="0"/>
              <a:t>adjustments and f: without nosepiece </a:t>
            </a:r>
            <a:r>
              <a:rPr lang="en-US" sz="1400" dirty="0" smtClean="0"/>
              <a:t>adjustments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en-US" sz="1400" dirty="0" smtClean="0"/>
              <a:t>Best </a:t>
            </a:r>
            <a:r>
              <a:rPr lang="en-US" sz="1400" dirty="0"/>
              <a:t>preventive measure is obviously an </a:t>
            </a:r>
            <a:r>
              <a:rPr lang="en-US" sz="1400" dirty="0" smtClean="0"/>
              <a:t>adjusted FFP2 </a:t>
            </a:r>
            <a:r>
              <a:rPr lang="en-US" sz="1400" dirty="0"/>
              <a:t>mask (case FF) for both infectious and susceptible, </a:t>
            </a:r>
            <a:r>
              <a:rPr lang="en-US" sz="1400" dirty="0" smtClean="0"/>
              <a:t>and the </a:t>
            </a:r>
            <a:r>
              <a:rPr lang="en-US" sz="1400" dirty="0"/>
              <a:t>least safe measure is for both to wear a surgical mask (</a:t>
            </a:r>
            <a:r>
              <a:rPr lang="en-US" sz="1400" dirty="0" smtClean="0"/>
              <a:t>case SS).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en-US" sz="1400" dirty="0" smtClean="0"/>
              <a:t>Very </a:t>
            </a:r>
            <a:r>
              <a:rPr lang="en-US" sz="1400" dirty="0"/>
              <a:t>loosely fitted FFP2 masks (case </a:t>
            </a:r>
            <a:r>
              <a:rPr lang="en-US" sz="1400" dirty="0" err="1"/>
              <a:t>ff</a:t>
            </a:r>
            <a:r>
              <a:rPr lang="en-US" sz="1400" dirty="0"/>
              <a:t>) </a:t>
            </a:r>
            <a:r>
              <a:rPr lang="en-US" sz="1400" dirty="0" smtClean="0"/>
              <a:t>outperform adjusted </a:t>
            </a:r>
            <a:r>
              <a:rPr lang="en-US" sz="1400" dirty="0"/>
              <a:t>surgical masks (case SS) by a factor of 2.5.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en-US" sz="1400" dirty="0"/>
              <a:t>Proper nosepiece adjustment for FFP2 masks can decrease </a:t>
            </a:r>
            <a:r>
              <a:rPr lang="en-US" sz="1400" dirty="0" smtClean="0"/>
              <a:t>risk of </a:t>
            </a:r>
            <a:r>
              <a:rPr lang="en-US" sz="1400" dirty="0"/>
              <a:t>infection by a factor of 30 (case FF vs. case </a:t>
            </a:r>
            <a:r>
              <a:rPr lang="en-US" sz="1400" dirty="0" err="1"/>
              <a:t>ff</a:t>
            </a:r>
            <a:r>
              <a:rPr lang="en-US" sz="1400" dirty="0"/>
              <a:t>), while, if at </a:t>
            </a:r>
            <a:r>
              <a:rPr lang="en-US" sz="1400" dirty="0" smtClean="0"/>
              <a:t>least one </a:t>
            </a:r>
            <a:r>
              <a:rPr lang="en-US" sz="1400" dirty="0"/>
              <a:t>of the infectious or susceptible adjust their FFP2 masks, </a:t>
            </a:r>
            <a:r>
              <a:rPr lang="en-US" sz="1400" dirty="0" smtClean="0"/>
              <a:t>the increase </a:t>
            </a:r>
            <a:r>
              <a:rPr lang="en-US" sz="1400" dirty="0"/>
              <a:t>in risk compared to case FF is about 5 to 7 times. </a:t>
            </a:r>
            <a:endParaRPr lang="en-US" sz="1400" dirty="0" smtClean="0"/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en-US" sz="1400" dirty="0" smtClean="0"/>
              <a:t>Risk of </a:t>
            </a:r>
            <a:r>
              <a:rPr lang="en-US" sz="1400" dirty="0"/>
              <a:t>infection for asymmetric cases, that is, </a:t>
            </a:r>
            <a:r>
              <a:rPr lang="en-US" sz="1400" dirty="0" err="1"/>
              <a:t>Ff</a:t>
            </a:r>
            <a:r>
              <a:rPr lang="en-US" sz="1400" dirty="0"/>
              <a:t> vs. </a:t>
            </a:r>
            <a:r>
              <a:rPr lang="en-US" sz="1400" dirty="0" err="1"/>
              <a:t>fF</a:t>
            </a:r>
            <a:r>
              <a:rPr lang="en-US" sz="1400" dirty="0"/>
              <a:t>, FS vs. SF, </a:t>
            </a:r>
            <a:r>
              <a:rPr lang="en-US" sz="1400" dirty="0" smtClean="0"/>
              <a:t>and </a:t>
            </a:r>
            <a:r>
              <a:rPr lang="en-US" sz="1400" dirty="0" err="1" smtClean="0"/>
              <a:t>fS</a:t>
            </a:r>
            <a:r>
              <a:rPr lang="en-US" sz="1400" dirty="0" smtClean="0"/>
              <a:t> </a:t>
            </a:r>
            <a:r>
              <a:rPr lang="en-US" sz="1400" dirty="0"/>
              <a:t>vs. Sf, is lower by about 7 to 50% when the better mask </a:t>
            </a:r>
            <a:r>
              <a:rPr lang="en-US" sz="1400" dirty="0" smtClean="0"/>
              <a:t>or the </a:t>
            </a:r>
            <a:r>
              <a:rPr lang="en-US" sz="1400" dirty="0"/>
              <a:t>better-adjusted mask is worn by the infectious. </a:t>
            </a:r>
            <a:endParaRPr lang="en-US" sz="1400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64" y="1216378"/>
            <a:ext cx="3355450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02246" y="4694755"/>
            <a:ext cx="6192688" cy="338554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Masks </a:t>
            </a:r>
            <a:r>
              <a:rPr lang="en-US" sz="1600" dirty="0">
                <a:solidFill>
                  <a:schemeClr val="bg1"/>
                </a:solidFill>
              </a:rPr>
              <a:t>are more effective outwardly (protection of </a:t>
            </a:r>
            <a:r>
              <a:rPr lang="en-US" sz="1600" dirty="0" smtClean="0">
                <a:solidFill>
                  <a:schemeClr val="bg1"/>
                </a:solidFill>
              </a:rPr>
              <a:t>third parties</a:t>
            </a:r>
            <a:r>
              <a:rPr lang="en-US" sz="1600" dirty="0">
                <a:solidFill>
                  <a:schemeClr val="bg1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44845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F:\Gabriel\Thèse SP\Londres\EUCIC\Youtube 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-143846"/>
            <a:ext cx="1656184" cy="1131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6240056" y="4701933"/>
            <a:ext cx="2903944" cy="39241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272654" indent="-272654" algn="ctr"/>
            <a:r>
              <a:rPr lang="en-US" sz="1050" i="1" dirty="0" err="1">
                <a:solidFill>
                  <a:schemeClr val="bg1">
                    <a:lumMod val="50000"/>
                  </a:schemeClr>
                </a:solidFill>
              </a:rPr>
              <a:t>Gholamhossein</a:t>
            </a:r>
            <a:r>
              <a:rPr lang="en-US" sz="105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i="1" dirty="0" err="1" smtClean="0">
                <a:solidFill>
                  <a:schemeClr val="bg1">
                    <a:lumMod val="50000"/>
                  </a:schemeClr>
                </a:solidFill>
              </a:rPr>
              <a:t>Bagheria</a:t>
            </a:r>
            <a:r>
              <a:rPr lang="en-US" sz="1050" i="1" dirty="0" smtClean="0">
                <a:solidFill>
                  <a:schemeClr val="bg1">
                    <a:lumMod val="50000"/>
                  </a:schemeClr>
                </a:solidFill>
              </a:rPr>
              <a:t> PNAS</a:t>
            </a:r>
          </a:p>
          <a:p>
            <a:pPr marL="272654" indent="-272654" algn="ctr"/>
            <a:r>
              <a:rPr lang="fr-FR" sz="1050" i="1" dirty="0">
                <a:solidFill>
                  <a:schemeClr val="bg1">
                    <a:lumMod val="50000"/>
                  </a:schemeClr>
                </a:solidFill>
              </a:rPr>
              <a:t>https://doi.org/10.1073/pnas.2110117118</a:t>
            </a:r>
            <a:endParaRPr lang="fr-FR" sz="1050" i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539552" y="1059582"/>
            <a:ext cx="81369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000" b="1" smtClean="0">
                <a:solidFill>
                  <a:srgbClr val="002060"/>
                </a:solidFill>
              </a:rPr>
              <a:t>An upper bound on one-to-one exposure to infectious</a:t>
            </a:r>
            <a:br>
              <a:rPr lang="en-US" sz="2000" b="1" smtClean="0">
                <a:solidFill>
                  <a:srgbClr val="002060"/>
                </a:solidFill>
              </a:rPr>
            </a:br>
            <a:r>
              <a:rPr lang="en-US" sz="2000" b="1" smtClean="0">
                <a:solidFill>
                  <a:srgbClr val="002060"/>
                </a:solidFill>
              </a:rPr>
              <a:t>human respiratory particles</a:t>
            </a:r>
            <a:endParaRPr lang="fr-FR" sz="2000" b="1" dirty="0">
              <a:solidFill>
                <a:srgbClr val="002060"/>
              </a:solidFill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400" b="1" dirty="0" smtClean="0">
                <a:solidFill>
                  <a:srgbClr val="002060"/>
                </a:solidFill>
              </a:rPr>
              <a:t>Social </a:t>
            </a:r>
            <a:r>
              <a:rPr lang="en-US" sz="1400" b="1" dirty="0">
                <a:solidFill>
                  <a:srgbClr val="002060"/>
                </a:solidFill>
              </a:rPr>
              <a:t>distancing alone without </a:t>
            </a:r>
            <a:r>
              <a:rPr lang="en-US" sz="1400" b="1" dirty="0" smtClean="0">
                <a:solidFill>
                  <a:srgbClr val="002060"/>
                </a:solidFill>
              </a:rPr>
              <a:t>masking is </a:t>
            </a:r>
            <a:r>
              <a:rPr lang="en-US" sz="1400" b="1" dirty="0">
                <a:solidFill>
                  <a:srgbClr val="002060"/>
                </a:solidFill>
              </a:rPr>
              <a:t>associated with a very high risk of infection</a:t>
            </a:r>
            <a:r>
              <a:rPr lang="en-US" sz="1400" dirty="0"/>
              <a:t>, especially </a:t>
            </a:r>
            <a:r>
              <a:rPr lang="en-US" sz="1400" dirty="0" smtClean="0"/>
              <a:t>in situations </a:t>
            </a:r>
            <a:r>
              <a:rPr lang="en-US" sz="1400" dirty="0"/>
              <a:t>where infectious is speaking. </a:t>
            </a:r>
            <a:endParaRPr lang="en-US" sz="1400" dirty="0" smtClean="0"/>
          </a:p>
          <a:p>
            <a:r>
              <a:rPr lang="en-US" sz="1400" b="1" dirty="0" smtClean="0">
                <a:solidFill>
                  <a:srgbClr val="002060"/>
                </a:solidFill>
              </a:rPr>
              <a:t>High </a:t>
            </a:r>
            <a:r>
              <a:rPr lang="en-US" sz="1400" b="1" dirty="0">
                <a:solidFill>
                  <a:srgbClr val="002060"/>
                </a:solidFill>
              </a:rPr>
              <a:t>infection risks </a:t>
            </a:r>
            <a:r>
              <a:rPr lang="en-US" sz="1400" b="1" dirty="0" smtClean="0">
                <a:solidFill>
                  <a:srgbClr val="002060"/>
                </a:solidFill>
              </a:rPr>
              <a:t>are also </a:t>
            </a:r>
            <a:r>
              <a:rPr lang="en-US" sz="1400" b="1" dirty="0">
                <a:solidFill>
                  <a:srgbClr val="002060"/>
                </a:solidFill>
              </a:rPr>
              <a:t>expected when only the susceptible wears a face mask</a:t>
            </a:r>
            <a:r>
              <a:rPr lang="en-US" sz="1400" dirty="0"/>
              <a:t>, </a:t>
            </a:r>
            <a:r>
              <a:rPr lang="en-US" sz="1400" dirty="0" smtClean="0"/>
              <a:t>even with </a:t>
            </a:r>
            <a:r>
              <a:rPr lang="en-US" sz="1400" dirty="0"/>
              <a:t>social distancing</a:t>
            </a:r>
            <a:r>
              <a:rPr lang="en-US" sz="1400" dirty="0" smtClean="0"/>
              <a:t>.</a:t>
            </a:r>
          </a:p>
          <a:p>
            <a:r>
              <a:rPr lang="en-US" sz="1400" dirty="0" smtClean="0"/>
              <a:t>We </a:t>
            </a:r>
            <a:r>
              <a:rPr lang="en-US" sz="1400" dirty="0"/>
              <a:t>show that </a:t>
            </a:r>
            <a:r>
              <a:rPr lang="en-US" sz="1400" b="1" dirty="0" smtClean="0">
                <a:solidFill>
                  <a:srgbClr val="002060"/>
                </a:solidFill>
              </a:rPr>
              <a:t>universal masking </a:t>
            </a:r>
            <a:r>
              <a:rPr lang="en-US" sz="1400" b="1" dirty="0">
                <a:solidFill>
                  <a:srgbClr val="002060"/>
                </a:solidFill>
              </a:rPr>
              <a:t>is the </a:t>
            </a:r>
            <a:r>
              <a:rPr lang="en-US" sz="1400" b="1" dirty="0" smtClean="0">
                <a:solidFill>
                  <a:srgbClr val="002060"/>
                </a:solidFill>
              </a:rPr>
              <a:t>most effective </a:t>
            </a:r>
            <a:r>
              <a:rPr lang="en-US" sz="1400" b="1" dirty="0">
                <a:solidFill>
                  <a:srgbClr val="002060"/>
                </a:solidFill>
              </a:rPr>
              <a:t>method </a:t>
            </a:r>
            <a:r>
              <a:rPr lang="en-US" sz="1400" dirty="0"/>
              <a:t>for limiting airborne transmission of </a:t>
            </a:r>
            <a:r>
              <a:rPr lang="en-US" sz="1400" dirty="0" smtClean="0"/>
              <a:t>SARSCoV-2</a:t>
            </a:r>
            <a:r>
              <a:rPr lang="en-US" sz="1400" dirty="0"/>
              <a:t>, even when </a:t>
            </a:r>
            <a:r>
              <a:rPr lang="en-US" sz="1400" b="1" dirty="0">
                <a:solidFill>
                  <a:srgbClr val="002060"/>
                </a:solidFill>
              </a:rPr>
              <a:t>face seal leaks </a:t>
            </a:r>
            <a:r>
              <a:rPr lang="en-US" sz="1400" dirty="0"/>
              <a:t>are considered. </a:t>
            </a:r>
            <a:endParaRPr lang="en-US" sz="1400" dirty="0" smtClean="0"/>
          </a:p>
          <a:p>
            <a:r>
              <a:rPr lang="en-US" sz="1400" dirty="0" smtClean="0"/>
              <a:t>The main factor </a:t>
            </a:r>
            <a:r>
              <a:rPr lang="en-US" sz="1400" dirty="0"/>
              <a:t>affecting infection risk in the universal masking </a:t>
            </a:r>
            <a:r>
              <a:rPr lang="en-US" sz="1400" dirty="0" smtClean="0"/>
              <a:t>scenario is </a:t>
            </a:r>
            <a:r>
              <a:rPr lang="en-US" sz="1400" b="1" dirty="0">
                <a:solidFill>
                  <a:srgbClr val="002060"/>
                </a:solidFill>
              </a:rPr>
              <a:t>leakage between the mask and the face</a:t>
            </a:r>
            <a:r>
              <a:rPr lang="en-US" sz="1400" dirty="0"/>
              <a:t>. </a:t>
            </a:r>
            <a:endParaRPr lang="en-US" sz="1400" dirty="0" smtClean="0"/>
          </a:p>
          <a:p>
            <a:r>
              <a:rPr lang="en-US" sz="1400" dirty="0" smtClean="0"/>
              <a:t>The </a:t>
            </a:r>
            <a:r>
              <a:rPr lang="en-US" sz="1400" b="1" dirty="0">
                <a:solidFill>
                  <a:srgbClr val="002060"/>
                </a:solidFill>
              </a:rPr>
              <a:t>fitted </a:t>
            </a:r>
            <a:r>
              <a:rPr lang="en-US" sz="1400" b="1" dirty="0" smtClean="0">
                <a:solidFill>
                  <a:srgbClr val="002060"/>
                </a:solidFill>
              </a:rPr>
              <a:t>FFP2 </a:t>
            </a:r>
            <a:r>
              <a:rPr lang="en-US" sz="1400" dirty="0" smtClean="0"/>
              <a:t>masks </a:t>
            </a:r>
            <a:r>
              <a:rPr lang="en-US" sz="1400" dirty="0"/>
              <a:t>studied here (and, most likely, other vertically folded </a:t>
            </a:r>
            <a:r>
              <a:rPr lang="en-US" sz="1400" dirty="0" smtClean="0"/>
              <a:t>FFP2 masks </a:t>
            </a:r>
            <a:r>
              <a:rPr lang="en-US" sz="1400" dirty="0"/>
              <a:t>of similar design), when properly fitted to infectious </a:t>
            </a:r>
            <a:r>
              <a:rPr lang="en-US" sz="1400" dirty="0" smtClean="0"/>
              <a:t>and susceptible </a:t>
            </a:r>
            <a:r>
              <a:rPr lang="en-US" sz="1400" dirty="0"/>
              <a:t>faces, </a:t>
            </a:r>
            <a:r>
              <a:rPr lang="en-US" sz="1400" b="1" dirty="0">
                <a:solidFill>
                  <a:srgbClr val="002060"/>
                </a:solidFill>
              </a:rPr>
              <a:t>can reduce the risk of infection by a </a:t>
            </a:r>
            <a:r>
              <a:rPr lang="en-US" sz="1400" b="1" dirty="0" smtClean="0">
                <a:solidFill>
                  <a:srgbClr val="002060"/>
                </a:solidFill>
              </a:rPr>
              <a:t>factor of </a:t>
            </a:r>
            <a:r>
              <a:rPr lang="en-US" sz="1400" b="1" dirty="0">
                <a:solidFill>
                  <a:srgbClr val="002060"/>
                </a:solidFill>
              </a:rPr>
              <a:t>30 compared with loosely worn masks and by a factor of </a:t>
            </a:r>
            <a:r>
              <a:rPr lang="en-US" sz="1400" b="1" dirty="0" smtClean="0">
                <a:solidFill>
                  <a:srgbClr val="002060"/>
                </a:solidFill>
              </a:rPr>
              <a:t>75 compared </a:t>
            </a:r>
            <a:r>
              <a:rPr lang="en-US" sz="1400" b="1" dirty="0">
                <a:solidFill>
                  <a:srgbClr val="002060"/>
                </a:solidFill>
              </a:rPr>
              <a:t>with fitted surgical masks </a:t>
            </a:r>
            <a:r>
              <a:rPr lang="en-US" sz="1400" dirty="0"/>
              <a:t>for an exposure </a:t>
            </a:r>
            <a:r>
              <a:rPr lang="en-US" sz="1400" dirty="0" smtClean="0"/>
              <a:t>duration </a:t>
            </a:r>
            <a:r>
              <a:rPr lang="en-US" sz="1400" b="1" dirty="0" smtClean="0">
                <a:solidFill>
                  <a:srgbClr val="002060"/>
                </a:solidFill>
              </a:rPr>
              <a:t>of </a:t>
            </a:r>
            <a:r>
              <a:rPr lang="en-US" sz="1400" b="1" dirty="0">
                <a:solidFill>
                  <a:srgbClr val="002060"/>
                </a:solidFill>
              </a:rPr>
              <a:t>20 min</a:t>
            </a:r>
            <a:r>
              <a:rPr lang="en-US" sz="1400" dirty="0"/>
              <a:t>. </a:t>
            </a:r>
            <a:endParaRPr lang="en-US" sz="1400" dirty="0" smtClean="0"/>
          </a:p>
          <a:p>
            <a:r>
              <a:rPr lang="en-US" sz="1400" dirty="0" smtClean="0"/>
              <a:t>The </a:t>
            </a:r>
            <a:r>
              <a:rPr lang="en-US" sz="1400" dirty="0"/>
              <a:t>use of FFP2 </a:t>
            </a:r>
            <a:r>
              <a:rPr lang="en-US" sz="1400" dirty="0" smtClean="0"/>
              <a:t>masks should </a:t>
            </a:r>
            <a:r>
              <a:rPr lang="en-US" sz="1400" dirty="0"/>
              <a:t>be preferred to surgical masks, as </a:t>
            </a:r>
            <a:r>
              <a:rPr lang="en-US" sz="1400" b="1" dirty="0">
                <a:solidFill>
                  <a:srgbClr val="002060"/>
                </a:solidFill>
              </a:rPr>
              <a:t>even loosely worn </a:t>
            </a:r>
            <a:r>
              <a:rPr lang="en-US" sz="1400" b="1" dirty="0" smtClean="0">
                <a:solidFill>
                  <a:srgbClr val="002060"/>
                </a:solidFill>
              </a:rPr>
              <a:t>FFP2 masks </a:t>
            </a:r>
            <a:r>
              <a:rPr lang="en-US" sz="1400" b="1" dirty="0">
                <a:solidFill>
                  <a:srgbClr val="002060"/>
                </a:solidFill>
              </a:rPr>
              <a:t>can reduce </a:t>
            </a:r>
            <a:r>
              <a:rPr lang="en-US" sz="1400" dirty="0"/>
              <a:t>the risk of infection </a:t>
            </a:r>
            <a:r>
              <a:rPr lang="en-US" sz="1400" b="1" dirty="0">
                <a:solidFill>
                  <a:srgbClr val="002060"/>
                </a:solidFill>
              </a:rPr>
              <a:t>by a factor of 2.5 </a:t>
            </a:r>
            <a:r>
              <a:rPr lang="en-US" sz="1400" b="1" dirty="0" smtClean="0">
                <a:solidFill>
                  <a:srgbClr val="002060"/>
                </a:solidFill>
              </a:rPr>
              <a:t>compared with </a:t>
            </a:r>
            <a:r>
              <a:rPr lang="en-US" sz="1400" b="1" dirty="0">
                <a:solidFill>
                  <a:srgbClr val="002060"/>
                </a:solidFill>
              </a:rPr>
              <a:t>well-fitted surgical masks. </a:t>
            </a:r>
            <a:endParaRPr lang="en-US" sz="1400" b="1" dirty="0" smtClean="0">
              <a:solidFill>
                <a:srgbClr val="002060"/>
              </a:solidFill>
            </a:endParaRPr>
          </a:p>
          <a:p>
            <a:r>
              <a:rPr lang="en-US" sz="1400" b="1" dirty="0" smtClean="0">
                <a:solidFill>
                  <a:srgbClr val="002060"/>
                </a:solidFill>
              </a:rPr>
              <a:t>Universal </a:t>
            </a:r>
            <a:r>
              <a:rPr lang="en-US" sz="1400" b="1" dirty="0">
                <a:solidFill>
                  <a:srgbClr val="002060"/>
                </a:solidFill>
              </a:rPr>
              <a:t>masking with surgical </a:t>
            </a:r>
            <a:r>
              <a:rPr lang="en-US" sz="1400" b="1" dirty="0" smtClean="0">
                <a:solidFill>
                  <a:srgbClr val="002060"/>
                </a:solidFill>
              </a:rPr>
              <a:t>masks and/or </a:t>
            </a:r>
            <a:r>
              <a:rPr lang="en-US" sz="1400" b="1" dirty="0">
                <a:solidFill>
                  <a:srgbClr val="002060"/>
                </a:solidFill>
              </a:rPr>
              <a:t>FFP2 masks </a:t>
            </a:r>
            <a:r>
              <a:rPr lang="en-US" sz="1400" dirty="0"/>
              <a:t>is a very effective measure to minimize </a:t>
            </a:r>
            <a:r>
              <a:rPr lang="en-US" sz="1400" dirty="0" smtClean="0"/>
              <a:t>the transmission </a:t>
            </a:r>
            <a:r>
              <a:rPr lang="en-US" sz="1400" dirty="0"/>
              <a:t>of COVID-19.</a:t>
            </a:r>
            <a:endParaRPr lang="fr-FR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2" y="123478"/>
            <a:ext cx="1446324" cy="867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764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3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17888</TotalTime>
  <Words>1334</Words>
  <Application>Microsoft Office PowerPoint</Application>
  <PresentationFormat>Affichage à l'écran (16:9)</PresentationFormat>
  <Paragraphs>89</Paragraphs>
  <Slides>9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 </vt:lpstr>
      <vt:lpstr>An upper bound on one-to-one exposure to infectious human respiratory particles</vt:lpstr>
      <vt:lpstr>An upper bound on one-to-one exposure to infectious human respiratory particles</vt:lpstr>
      <vt:lpstr>An upper bound on one-to-one exposure to infectious human respiratory particles</vt:lpstr>
      <vt:lpstr>An upper bound on one-to-one exposure to infectious human respiratory particles</vt:lpstr>
      <vt:lpstr>An upper bound on one-to-one exposure to infectious human respiratory particles</vt:lpstr>
      <vt:lpstr>An upper bound on one-to-one exposure to infectious human respiratory particles</vt:lpstr>
      <vt:lpstr>An upper bound on one-to-one exposure to infectious human respiratory particles</vt:lpstr>
      <vt:lpstr>Présentation PowerPoint</vt:lpstr>
    </vt:vector>
  </TitlesOfParts>
  <Company>CHU de NANTES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BIRGAND Gabriel</dc:creator>
  <cp:lastModifiedBy>BIRGAND Gabriel</cp:lastModifiedBy>
  <cp:revision>545</cp:revision>
  <dcterms:created xsi:type="dcterms:W3CDTF">2017-11-10T10:44:00Z</dcterms:created>
  <dcterms:modified xsi:type="dcterms:W3CDTF">2022-01-06T14:30:35Z</dcterms:modified>
</cp:coreProperties>
</file>