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643" r:id="rId3"/>
    <p:sldId id="649" r:id="rId4"/>
    <p:sldId id="650" r:id="rId5"/>
    <p:sldId id="651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  <p:sldId id="66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ET Jean christophe" initials="JC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2D7E-1043-4A1F-A624-B0DF82E0C83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55C4-0BD1-4764-9D70-20E943B106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1ED33BC-0FB5-4550-B7CC-69F235AA8B67}" type="slidenum">
              <a:rPr lang="da-DK" altLang="en-US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a-DK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0225" y="685800"/>
            <a:ext cx="4197350" cy="236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352800"/>
            <a:ext cx="5029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0461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B28F-8E6A-4F28-B991-A56577D5B54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i.org/10.1016/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3075" y="4517231"/>
            <a:ext cx="5657850" cy="8632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endParaRPr lang="en-GB" altLang="en-US" sz="15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4227934"/>
            <a:ext cx="711955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By Gabriel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Birgand</a:t>
            </a:r>
            <a:endParaRPr lang="en-GB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altLang="en-US" dirty="0" smtClean="0"/>
              <a:t>21/01/2022</a:t>
            </a:r>
            <a:endParaRPr lang="da-DK" altLang="en-US" dirty="0"/>
          </a:p>
        </p:txBody>
      </p:sp>
      <p:sp>
        <p:nvSpPr>
          <p:cNvPr id="3" name="AutoShape 2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362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2" y="316228"/>
            <a:ext cx="2249798" cy="32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196867" y="1275606"/>
            <a:ext cx="6750266" cy="946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105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3600" dirty="0" smtClean="0">
                <a:solidFill>
                  <a:srgbClr val="1F497D"/>
                </a:solidFill>
                <a:cs typeface="Arial" pitchFamily="34" charset="0"/>
              </a:rPr>
              <a:t>Special review</a:t>
            </a:r>
            <a:endParaRPr lang="en-US" altLang="fr-FR" sz="2400" i="1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AutoShape 2" descr="Résultat de recherche d'images pour &quot;journal of american college of surgeo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379" y="1315699"/>
            <a:ext cx="1257425" cy="8662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5726"/>
            <a:ext cx="6791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3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3598"/>
            <a:ext cx="6336704" cy="34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77966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Isoniazid</a:t>
            </a:r>
            <a:r>
              <a:rPr lang="fr-FR" b="1" dirty="0">
                <a:solidFill>
                  <a:srgbClr val="002060"/>
                </a:solidFill>
              </a:rPr>
              <a:t> and </a:t>
            </a:r>
            <a:r>
              <a:rPr lang="fr-FR" b="1" dirty="0" err="1">
                <a:solidFill>
                  <a:srgbClr val="002060"/>
                </a:solidFill>
              </a:rPr>
              <a:t>rifampicin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co-resistant</a:t>
            </a:r>
            <a:r>
              <a:rPr lang="fr-FR" b="1" dirty="0">
                <a:solidFill>
                  <a:srgbClr val="002060"/>
                </a:solidFill>
              </a:rPr>
              <a:t> (</a:t>
            </a:r>
            <a:r>
              <a:rPr lang="fr-FR" b="1" dirty="0" err="1">
                <a:solidFill>
                  <a:srgbClr val="002060"/>
                </a:solidFill>
              </a:rPr>
              <a:t>excluding</a:t>
            </a:r>
            <a:r>
              <a:rPr lang="fr-FR" b="1" dirty="0">
                <a:solidFill>
                  <a:srgbClr val="002060"/>
                </a:solidFill>
              </a:rPr>
              <a:t> XDR) </a:t>
            </a:r>
            <a:r>
              <a:rPr lang="fr-FR" b="1" dirty="0" err="1">
                <a:solidFill>
                  <a:srgbClr val="002060"/>
                </a:solidFill>
              </a:rPr>
              <a:t>Mycobacterium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tuberculosis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986975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3GCR- </a:t>
            </a:r>
            <a:r>
              <a:rPr lang="fr-FR" sz="2800" b="1" i="1" dirty="0" err="1" smtClean="0">
                <a:solidFill>
                  <a:srgbClr val="002060"/>
                </a:solidFill>
              </a:rPr>
              <a:t>E.coli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48" y="1131590"/>
            <a:ext cx="6576340" cy="35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2853"/>
            <a:ext cx="6576258" cy="35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995686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2060"/>
                </a:solidFill>
              </a:rPr>
              <a:t>Carbapenem</a:t>
            </a:r>
            <a:r>
              <a:rPr lang="fr-FR" sz="2800" b="1" dirty="0" smtClean="0">
                <a:solidFill>
                  <a:srgbClr val="002060"/>
                </a:solidFill>
              </a:rPr>
              <a:t>-R </a:t>
            </a:r>
            <a:r>
              <a:rPr lang="fr-FR" sz="2800" b="1" i="1" dirty="0" smtClean="0">
                <a:solidFill>
                  <a:srgbClr val="002060"/>
                </a:solidFill>
              </a:rPr>
              <a:t>A. </a:t>
            </a:r>
            <a:r>
              <a:rPr lang="fr-FR" sz="2800" b="1" i="1" dirty="0" err="1">
                <a:solidFill>
                  <a:srgbClr val="002060"/>
                </a:solidFill>
              </a:rPr>
              <a:t>baumannii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99568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FQ-R </a:t>
            </a:r>
            <a:r>
              <a:rPr lang="fr-FR" sz="2800" b="1" i="1" dirty="0" smtClean="0">
                <a:solidFill>
                  <a:srgbClr val="002060"/>
                </a:solidFill>
              </a:rPr>
              <a:t>E. coli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6408712" cy="353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99568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</a:rPr>
              <a:t>Carbapenem</a:t>
            </a:r>
            <a:r>
              <a:rPr lang="fr-FR" sz="2400" b="1" dirty="0" smtClean="0">
                <a:solidFill>
                  <a:srgbClr val="002060"/>
                </a:solidFill>
              </a:rPr>
              <a:t>-R </a:t>
            </a:r>
            <a:r>
              <a:rPr lang="fr-FR" sz="2400" b="1" i="1" dirty="0" smtClean="0">
                <a:solidFill>
                  <a:srgbClr val="002060"/>
                </a:solidFill>
              </a:rPr>
              <a:t>K. </a:t>
            </a:r>
            <a:r>
              <a:rPr lang="fr-FR" sz="2400" b="1" i="1" dirty="0" err="1">
                <a:solidFill>
                  <a:srgbClr val="002060"/>
                </a:solidFill>
              </a:rPr>
              <a:t>pneumoniae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39645"/>
            <a:ext cx="62886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1488556" cy="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5992"/>
            <a:ext cx="6411108" cy="35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715" y="1850750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3GCR </a:t>
            </a:r>
            <a:r>
              <a:rPr lang="fr-FR" sz="2800" b="1" i="1" dirty="0" smtClean="0">
                <a:solidFill>
                  <a:srgbClr val="002060"/>
                </a:solidFill>
              </a:rPr>
              <a:t>K. </a:t>
            </a:r>
            <a:r>
              <a:rPr lang="fr-FR" sz="2800" b="1" i="1" dirty="0" err="1">
                <a:solidFill>
                  <a:srgbClr val="002060"/>
                </a:solidFill>
              </a:rPr>
              <a:t>pneumoniae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1203598"/>
            <a:ext cx="8229600" cy="36004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Discussion: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dirty="0" smtClean="0"/>
              <a:t>If </a:t>
            </a:r>
            <a:r>
              <a:rPr lang="en-US" sz="1400" dirty="0"/>
              <a:t>all drug-resistant infections were </a:t>
            </a:r>
            <a:r>
              <a:rPr lang="en-US" sz="1400" dirty="0" smtClean="0"/>
              <a:t>replaced by </a:t>
            </a:r>
            <a:r>
              <a:rPr lang="en-US" sz="1400" dirty="0"/>
              <a:t>no infection, </a:t>
            </a:r>
            <a:r>
              <a:rPr lang="en-US" sz="1400" b="1" dirty="0">
                <a:solidFill>
                  <a:srgbClr val="002060"/>
                </a:solidFill>
              </a:rPr>
              <a:t>4·95 million deaths </a:t>
            </a:r>
            <a:r>
              <a:rPr lang="en-US" sz="1400" dirty="0"/>
              <a:t>could have </a:t>
            </a:r>
            <a:r>
              <a:rPr lang="en-US" sz="1400" dirty="0" smtClean="0"/>
              <a:t>been prevented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ym typeface="Wingdings" panose="05000000000000000000" pitchFamily="2" charset="2"/>
              </a:rPr>
              <a:t>3</a:t>
            </a:r>
            <a:r>
              <a:rPr lang="en-US" sz="1400" baseline="30000" dirty="0" smtClean="0">
                <a:sym typeface="Wingdings" panose="05000000000000000000" pitchFamily="2" charset="2"/>
              </a:rPr>
              <a:t>rd</a:t>
            </a:r>
            <a:r>
              <a:rPr lang="en-US" sz="1400" dirty="0" smtClean="0">
                <a:sym typeface="Wingdings" panose="05000000000000000000" pitchFamily="2" charset="2"/>
              </a:rPr>
              <a:t> leading </a:t>
            </a:r>
            <a:r>
              <a:rPr lang="en-US" sz="1400" dirty="0">
                <a:sym typeface="Wingdings" panose="05000000000000000000" pitchFamily="2" charset="2"/>
              </a:rPr>
              <a:t>GBD </a:t>
            </a:r>
            <a:r>
              <a:rPr lang="en-US" sz="1400" dirty="0" smtClean="0">
                <a:sym typeface="Wingdings" panose="05000000000000000000" pitchFamily="2" charset="2"/>
              </a:rPr>
              <a:t>cause </a:t>
            </a:r>
            <a:r>
              <a:rPr lang="en-US" sz="1400" dirty="0">
                <a:sym typeface="Wingdings" panose="05000000000000000000" pitchFamily="2" charset="2"/>
              </a:rPr>
              <a:t>of </a:t>
            </a:r>
            <a:r>
              <a:rPr lang="en-US" sz="1400" dirty="0" smtClean="0">
                <a:sym typeface="Wingdings" panose="05000000000000000000" pitchFamily="2" charset="2"/>
              </a:rPr>
              <a:t>death ahead of </a:t>
            </a:r>
            <a:r>
              <a:rPr lang="en-US" sz="1400" dirty="0" err="1"/>
              <a:t>ischaemic</a:t>
            </a:r>
            <a:r>
              <a:rPr lang="en-US" sz="1400" dirty="0"/>
              <a:t> heart disease and stroke </a:t>
            </a:r>
            <a:endParaRPr lang="en-US" sz="1400" dirty="0" smtClean="0"/>
          </a:p>
          <a:p>
            <a:pPr lvl="1"/>
            <a:r>
              <a:rPr lang="en-US" sz="1400" dirty="0" smtClean="0"/>
              <a:t>if </a:t>
            </a:r>
            <a:r>
              <a:rPr lang="en-US" sz="1400" dirty="0"/>
              <a:t>all drug-resistant </a:t>
            </a:r>
            <a:r>
              <a:rPr lang="en-US" sz="1400" dirty="0" smtClean="0"/>
              <a:t>infections were </a:t>
            </a:r>
            <a:r>
              <a:rPr lang="en-US" sz="1400" dirty="0"/>
              <a:t>replaced by drug-susceptible infections, </a:t>
            </a:r>
            <a:r>
              <a:rPr lang="en-US" sz="1400" b="1" dirty="0">
                <a:solidFill>
                  <a:srgbClr val="002060"/>
                </a:solidFill>
              </a:rPr>
              <a:t>1·27 </a:t>
            </a:r>
            <a:r>
              <a:rPr lang="en-US" sz="1400" b="1" dirty="0" smtClean="0">
                <a:solidFill>
                  <a:srgbClr val="002060"/>
                </a:solidFill>
              </a:rPr>
              <a:t>million deaths </a:t>
            </a:r>
            <a:r>
              <a:rPr lang="en-US" sz="1400" dirty="0"/>
              <a:t>could have been </a:t>
            </a:r>
            <a:r>
              <a:rPr lang="en-US" sz="1400" dirty="0" smtClean="0"/>
              <a:t>prevented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ym typeface="Wingdings" panose="05000000000000000000" pitchFamily="2" charset="2"/>
              </a:rPr>
              <a:t>12</a:t>
            </a:r>
            <a:r>
              <a:rPr lang="en-US" sz="1400" baseline="30000" dirty="0" smtClean="0">
                <a:sym typeface="Wingdings" panose="05000000000000000000" pitchFamily="2" charset="2"/>
              </a:rPr>
              <a:t>th</a:t>
            </a:r>
            <a:r>
              <a:rPr lang="en-US" sz="1400" dirty="0" smtClean="0">
                <a:sym typeface="Wingdings" panose="05000000000000000000" pitchFamily="2" charset="2"/>
              </a:rPr>
              <a:t> leading </a:t>
            </a:r>
            <a:r>
              <a:rPr lang="en-US" sz="1400" dirty="0">
                <a:sym typeface="Wingdings" panose="05000000000000000000" pitchFamily="2" charset="2"/>
              </a:rPr>
              <a:t>GBD </a:t>
            </a:r>
            <a:r>
              <a:rPr lang="en-US" sz="1400" dirty="0" smtClean="0">
                <a:sym typeface="Wingdings" panose="05000000000000000000" pitchFamily="2" charset="2"/>
              </a:rPr>
              <a:t>cause </a:t>
            </a:r>
            <a:r>
              <a:rPr lang="en-US" sz="1400" dirty="0">
                <a:sym typeface="Wingdings" panose="05000000000000000000" pitchFamily="2" charset="2"/>
              </a:rPr>
              <a:t>of death globally, ahead </a:t>
            </a:r>
            <a:r>
              <a:rPr lang="en-US" sz="1400" dirty="0" smtClean="0">
                <a:sym typeface="Wingdings" panose="05000000000000000000" pitchFamily="2" charset="2"/>
              </a:rPr>
              <a:t>of both </a:t>
            </a:r>
            <a:r>
              <a:rPr lang="en-US" sz="1400" dirty="0">
                <a:sym typeface="Wingdings" panose="05000000000000000000" pitchFamily="2" charset="2"/>
              </a:rPr>
              <a:t>HIV and </a:t>
            </a:r>
            <a:r>
              <a:rPr lang="en-US" sz="1400" dirty="0" smtClean="0">
                <a:sym typeface="Wingdings" panose="05000000000000000000" pitchFamily="2" charset="2"/>
              </a:rPr>
              <a:t>malaria </a:t>
            </a:r>
          </a:p>
          <a:p>
            <a:pPr lvl="1"/>
            <a:r>
              <a:rPr lang="en-US" sz="1400" dirty="0"/>
              <a:t>Resistance to fluoroquinolones and </a:t>
            </a:r>
            <a:r>
              <a:rPr lang="el-GR" sz="1400" dirty="0"/>
              <a:t>β-</a:t>
            </a:r>
            <a:r>
              <a:rPr lang="en-US" sz="1400" dirty="0"/>
              <a:t>lactam </a:t>
            </a:r>
            <a:r>
              <a:rPr lang="en-US" sz="1400" dirty="0" smtClean="0"/>
              <a:t>antibiotics for </a:t>
            </a:r>
            <a:r>
              <a:rPr lang="en-US" sz="1400" b="1" dirty="0">
                <a:solidFill>
                  <a:srgbClr val="002060"/>
                </a:solidFill>
              </a:rPr>
              <a:t>more </a:t>
            </a:r>
            <a:r>
              <a:rPr lang="en-US" sz="1400" b="1" dirty="0" smtClean="0">
                <a:solidFill>
                  <a:srgbClr val="002060"/>
                </a:solidFill>
              </a:rPr>
              <a:t>than 70</a:t>
            </a:r>
            <a:r>
              <a:rPr lang="en-US" sz="1400" b="1" dirty="0">
                <a:solidFill>
                  <a:srgbClr val="002060"/>
                </a:solidFill>
              </a:rPr>
              <a:t>% of deaths attributable </a:t>
            </a:r>
            <a:r>
              <a:rPr lang="en-US" sz="1400" dirty="0"/>
              <a:t>to AMR across </a:t>
            </a:r>
            <a:r>
              <a:rPr lang="en-US" sz="1400" dirty="0" smtClean="0"/>
              <a:t>pathogens</a:t>
            </a:r>
          </a:p>
          <a:p>
            <a:pPr lvl="1"/>
            <a:r>
              <a:rPr lang="en-US" sz="1400" dirty="0"/>
              <a:t>Intervention strategies: </a:t>
            </a:r>
            <a:endParaRPr lang="en-US" sz="1400" dirty="0" smtClean="0"/>
          </a:p>
          <a:p>
            <a:pPr lvl="2">
              <a:buFont typeface="+mj-lt"/>
              <a:buAutoNum type="arabicPeriod"/>
            </a:pPr>
            <a:r>
              <a:rPr lang="en-US" sz="1200" dirty="0"/>
              <a:t>I</a:t>
            </a:r>
            <a:r>
              <a:rPr lang="en-US" sz="1200" dirty="0" smtClean="0"/>
              <a:t>nfection </a:t>
            </a:r>
            <a:r>
              <a:rPr lang="en-US" sz="1200" dirty="0"/>
              <a:t>prevention and control </a:t>
            </a:r>
            <a:r>
              <a:rPr lang="en-US" sz="1200" dirty="0" smtClean="0"/>
              <a:t>cornerstone </a:t>
            </a:r>
            <a:r>
              <a:rPr lang="en-US" sz="1200" dirty="0"/>
              <a:t>in combating the spread of </a:t>
            </a:r>
            <a:r>
              <a:rPr lang="en-US" sz="1200" dirty="0" smtClean="0"/>
              <a:t>AMR; </a:t>
            </a:r>
          </a:p>
          <a:p>
            <a:pPr lvl="2">
              <a:buFont typeface="+mj-lt"/>
              <a:buAutoNum type="arabicPeriod"/>
            </a:pPr>
            <a:r>
              <a:rPr lang="en-US" sz="1200" dirty="0" smtClean="0"/>
              <a:t>Preventing </a:t>
            </a:r>
            <a:r>
              <a:rPr lang="en-US" sz="1200" dirty="0"/>
              <a:t>infections through vaccinations </a:t>
            </a:r>
            <a:r>
              <a:rPr lang="en-US" sz="1200" dirty="0" smtClean="0"/>
              <a:t>is paramount </a:t>
            </a:r>
            <a:r>
              <a:rPr lang="en-US" sz="1200" dirty="0"/>
              <a:t>for reducing the need for </a:t>
            </a:r>
            <a:r>
              <a:rPr lang="en-US" sz="1200" dirty="0" smtClean="0"/>
              <a:t>antibiotics </a:t>
            </a:r>
          </a:p>
          <a:p>
            <a:pPr lvl="2">
              <a:buFont typeface="+mj-lt"/>
              <a:buAutoNum type="arabicPeriod"/>
            </a:pPr>
            <a:r>
              <a:rPr lang="en-US" sz="1200" dirty="0" smtClean="0"/>
              <a:t>Reducing </a:t>
            </a:r>
            <a:r>
              <a:rPr lang="en-US" sz="1200" dirty="0"/>
              <a:t>exposure to antibiotics unrelated </a:t>
            </a:r>
            <a:r>
              <a:rPr lang="en-US" sz="1200" dirty="0" smtClean="0"/>
              <a:t>to treating </a:t>
            </a:r>
            <a:r>
              <a:rPr lang="en-US" sz="1200" dirty="0"/>
              <a:t>human </a:t>
            </a:r>
            <a:r>
              <a:rPr lang="en-US" sz="1200" dirty="0" smtClean="0"/>
              <a:t>disease</a:t>
            </a:r>
          </a:p>
          <a:p>
            <a:pPr lvl="2">
              <a:buFont typeface="+mj-lt"/>
              <a:buAutoNum type="arabicPeriod"/>
            </a:pPr>
            <a:r>
              <a:rPr lang="en-US" sz="1200" dirty="0" err="1" smtClean="0"/>
              <a:t>Minimising</a:t>
            </a:r>
            <a:r>
              <a:rPr lang="en-US" sz="1200" dirty="0" smtClean="0"/>
              <a:t> </a:t>
            </a:r>
            <a:r>
              <a:rPr lang="en-US" sz="1200" dirty="0"/>
              <a:t>the use of antibiotics when </a:t>
            </a:r>
            <a:r>
              <a:rPr lang="en-US" sz="1200" dirty="0" smtClean="0"/>
              <a:t>they are </a:t>
            </a:r>
            <a:r>
              <a:rPr lang="en-US" sz="1200" dirty="0"/>
              <a:t>not necessary to improve human </a:t>
            </a:r>
            <a:r>
              <a:rPr lang="en-US" sz="1200" dirty="0" smtClean="0"/>
              <a:t>health </a:t>
            </a:r>
          </a:p>
          <a:p>
            <a:pPr lvl="2">
              <a:buFont typeface="+mj-lt"/>
              <a:buAutoNum type="arabicPeriod"/>
            </a:pPr>
            <a:r>
              <a:rPr lang="en-US" sz="1200" dirty="0" smtClean="0"/>
              <a:t>Maintaining </a:t>
            </a:r>
            <a:r>
              <a:rPr lang="en-US" sz="1200" dirty="0"/>
              <a:t>investment in the </a:t>
            </a:r>
            <a:r>
              <a:rPr lang="en-US" sz="1200" dirty="0" smtClean="0"/>
              <a:t>development pipeline </a:t>
            </a:r>
            <a:r>
              <a:rPr lang="en-US" sz="1200" dirty="0"/>
              <a:t>for new antibiotics</a:t>
            </a:r>
            <a:endParaRPr lang="en-US" sz="12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1203598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Discussion: 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highest rates </a:t>
            </a:r>
            <a:r>
              <a:rPr lang="en-US" sz="1400" dirty="0" smtClean="0"/>
              <a:t>of death </a:t>
            </a:r>
            <a:r>
              <a:rPr lang="en-US" sz="1400" dirty="0"/>
              <a:t>were in sub-Saharan Africa and south Asia. </a:t>
            </a:r>
            <a:endParaRPr lang="en-US" sz="1400" dirty="0" smtClean="0"/>
          </a:p>
          <a:p>
            <a:pPr lvl="1"/>
            <a:r>
              <a:rPr lang="en-US" sz="1400" dirty="0" smtClean="0"/>
              <a:t>High bacterial </a:t>
            </a:r>
            <a:r>
              <a:rPr lang="en-US" sz="1400" dirty="0"/>
              <a:t>AMR burdens are a function </a:t>
            </a:r>
            <a:endParaRPr lang="en-US" sz="1400" dirty="0" smtClean="0"/>
          </a:p>
          <a:p>
            <a:pPr lvl="2"/>
            <a:r>
              <a:rPr lang="en-US" sz="1200" dirty="0" smtClean="0"/>
              <a:t>Prevalence </a:t>
            </a:r>
            <a:r>
              <a:rPr lang="en-US" sz="1200" dirty="0"/>
              <a:t>of resistance </a:t>
            </a:r>
            <a:endParaRPr lang="en-US" sz="1200" dirty="0" smtClean="0"/>
          </a:p>
          <a:p>
            <a:pPr lvl="2"/>
            <a:r>
              <a:rPr lang="en-US" sz="1200" dirty="0"/>
              <a:t>U</a:t>
            </a:r>
            <a:r>
              <a:rPr lang="en-US" sz="1200" dirty="0" smtClean="0"/>
              <a:t>nderlying </a:t>
            </a:r>
            <a:r>
              <a:rPr lang="en-US" sz="1200" dirty="0"/>
              <a:t>frequency </a:t>
            </a:r>
            <a:r>
              <a:rPr lang="en-US" sz="1200" dirty="0" smtClean="0"/>
              <a:t>of critical </a:t>
            </a:r>
            <a:r>
              <a:rPr lang="en-US" sz="1200" dirty="0"/>
              <a:t>infections </a:t>
            </a:r>
            <a:r>
              <a:rPr lang="en-US" sz="1200" dirty="0" smtClean="0"/>
              <a:t>(LRTI, BSI, intra-abdominal infections) higher </a:t>
            </a:r>
            <a:r>
              <a:rPr lang="en-US" sz="1200" dirty="0"/>
              <a:t>in these </a:t>
            </a:r>
            <a:r>
              <a:rPr lang="en-US" sz="1200" dirty="0" smtClean="0"/>
              <a:t>regions</a:t>
            </a:r>
          </a:p>
          <a:p>
            <a:pPr lvl="2"/>
            <a:r>
              <a:rPr lang="en-US" sz="1200" dirty="0" smtClean="0"/>
              <a:t>Scarcity of laboratory infrastructure </a:t>
            </a:r>
          </a:p>
          <a:p>
            <a:pPr lvl="2"/>
            <a:r>
              <a:rPr lang="en-US" sz="1200" dirty="0" smtClean="0"/>
              <a:t>Inappropriate </a:t>
            </a:r>
            <a:r>
              <a:rPr lang="en-US" sz="1200" dirty="0"/>
              <a:t>use of antibiotics </a:t>
            </a:r>
            <a:r>
              <a:rPr lang="en-US" sz="1200" dirty="0" smtClean="0"/>
              <a:t>driven by </a:t>
            </a:r>
            <a:r>
              <a:rPr lang="en-US" sz="1200" dirty="0"/>
              <a:t>insufficient regulations and ease of acquisition</a:t>
            </a:r>
            <a:r>
              <a:rPr lang="en-US" sz="1200" dirty="0" smtClean="0"/>
              <a:t>,</a:t>
            </a:r>
          </a:p>
          <a:p>
            <a:pPr lvl="2"/>
            <a:r>
              <a:rPr lang="en-US" sz="1200" dirty="0"/>
              <a:t>I</a:t>
            </a:r>
            <a:r>
              <a:rPr lang="en-US" sz="1200" dirty="0" smtClean="0"/>
              <a:t>nadequate </a:t>
            </a:r>
            <a:r>
              <a:rPr lang="en-US" sz="1200" dirty="0"/>
              <a:t>access to second-line and </a:t>
            </a:r>
            <a:r>
              <a:rPr lang="en-US" sz="1200" dirty="0" smtClean="0"/>
              <a:t>third-line antibiotics</a:t>
            </a:r>
            <a:r>
              <a:rPr lang="en-US" sz="1200" dirty="0"/>
              <a:t>, </a:t>
            </a:r>
            <a:endParaRPr lang="en-US" sz="1200" dirty="0" smtClean="0"/>
          </a:p>
          <a:p>
            <a:pPr lvl="2"/>
            <a:r>
              <a:rPr lang="en-US" sz="1200" dirty="0"/>
              <a:t>C</a:t>
            </a:r>
            <a:r>
              <a:rPr lang="en-US" sz="1200" dirty="0" smtClean="0"/>
              <a:t>ounterfeit </a:t>
            </a:r>
            <a:r>
              <a:rPr lang="en-US" sz="1200" dirty="0"/>
              <a:t>or substandard antibiotics </a:t>
            </a:r>
            <a:r>
              <a:rPr lang="en-US" sz="1200" dirty="0" smtClean="0"/>
              <a:t>that can </a:t>
            </a:r>
            <a:r>
              <a:rPr lang="en-US" sz="1200" dirty="0"/>
              <a:t>drive resistance</a:t>
            </a:r>
            <a:r>
              <a:rPr lang="en-US" sz="1200" dirty="0" smtClean="0"/>
              <a:t>,</a:t>
            </a:r>
          </a:p>
          <a:p>
            <a:pPr lvl="2"/>
            <a:r>
              <a:rPr lang="en-US" sz="1200" dirty="0"/>
              <a:t>P</a:t>
            </a:r>
            <a:r>
              <a:rPr lang="en-US" sz="1200" dirty="0" smtClean="0"/>
              <a:t>oor </a:t>
            </a:r>
            <a:r>
              <a:rPr lang="en-US" sz="1200" dirty="0"/>
              <a:t>sanitation </a:t>
            </a:r>
            <a:r>
              <a:rPr lang="en-US" sz="1200" dirty="0" smtClean="0"/>
              <a:t>and hygiene.</a:t>
            </a:r>
          </a:p>
          <a:p>
            <a:pPr lvl="1"/>
            <a:r>
              <a:rPr lang="en-US" sz="1400" dirty="0" smtClean="0"/>
              <a:t>An </a:t>
            </a:r>
            <a:r>
              <a:rPr lang="en-US" sz="1400" dirty="0"/>
              <a:t>increase in access to antibiotics would </a:t>
            </a:r>
            <a:r>
              <a:rPr lang="en-US" sz="1400" dirty="0" smtClean="0"/>
              <a:t>decrease the </a:t>
            </a:r>
            <a:r>
              <a:rPr lang="en-US" sz="1400" dirty="0"/>
              <a:t>AMR burden in western sub-Saharan </a:t>
            </a:r>
            <a:r>
              <a:rPr lang="en-US" sz="1400" dirty="0" smtClean="0"/>
              <a:t>Africa</a:t>
            </a:r>
          </a:p>
          <a:p>
            <a:pPr lvl="1"/>
            <a:r>
              <a:rPr lang="en-US" sz="1400" dirty="0" smtClean="0"/>
              <a:t>Limiting </a:t>
            </a:r>
            <a:r>
              <a:rPr lang="en-US" sz="1400" dirty="0"/>
              <a:t>access to antibiotics </a:t>
            </a:r>
            <a:r>
              <a:rPr lang="en-US" sz="1400" dirty="0" smtClean="0"/>
              <a:t>through </a:t>
            </a:r>
            <a:r>
              <a:rPr lang="en-US" sz="1400" dirty="0"/>
              <a:t>stewardship </a:t>
            </a:r>
            <a:r>
              <a:rPr lang="en-US" sz="1400" dirty="0" err="1"/>
              <a:t>programmes</a:t>
            </a:r>
            <a:r>
              <a:rPr lang="en-US" sz="1400" dirty="0"/>
              <a:t> might be appropriate in south </a:t>
            </a:r>
            <a:r>
              <a:rPr lang="en-US" sz="1400" dirty="0" smtClean="0"/>
              <a:t>Asia </a:t>
            </a:r>
          </a:p>
          <a:p>
            <a:pPr lvl="1"/>
            <a:r>
              <a:rPr lang="en-US" sz="1400" dirty="0"/>
              <a:t>Some of our estimates might be unexpected </a:t>
            </a:r>
            <a:r>
              <a:rPr lang="en-US" sz="1400" dirty="0" smtClean="0"/>
              <a:t>and deserve </a:t>
            </a:r>
            <a:r>
              <a:rPr lang="en-US" sz="1400" dirty="0"/>
              <a:t>special attention, particularly the high burden </a:t>
            </a:r>
            <a:r>
              <a:rPr lang="en-US" sz="1400" dirty="0" smtClean="0"/>
              <a:t>in </a:t>
            </a:r>
            <a:r>
              <a:rPr lang="en-US" sz="1400" b="1" dirty="0" smtClean="0">
                <a:solidFill>
                  <a:srgbClr val="002060"/>
                </a:solidFill>
              </a:rPr>
              <a:t>sub-Saharan </a:t>
            </a:r>
            <a:r>
              <a:rPr lang="en-US" sz="1400" b="1" dirty="0">
                <a:solidFill>
                  <a:srgbClr val="002060"/>
                </a:solidFill>
              </a:rPr>
              <a:t>Africa and the burden of </a:t>
            </a:r>
            <a:r>
              <a:rPr lang="en-US" sz="1400" b="1" dirty="0" err="1" smtClean="0">
                <a:solidFill>
                  <a:srgbClr val="002060"/>
                </a:solidFill>
              </a:rPr>
              <a:t>carbapenem</a:t>
            </a:r>
            <a:r>
              <a:rPr lang="en-US" sz="1400" b="1" dirty="0" smtClean="0">
                <a:solidFill>
                  <a:srgbClr val="002060"/>
                </a:solidFill>
              </a:rPr>
              <a:t> resistant </a:t>
            </a:r>
            <a:r>
              <a:rPr lang="en-US" sz="1400" b="1" i="1" dirty="0" smtClean="0">
                <a:solidFill>
                  <a:srgbClr val="002060"/>
                </a:solidFill>
              </a:rPr>
              <a:t>A </a:t>
            </a:r>
            <a:r>
              <a:rPr lang="en-US" sz="1400" b="1" i="1" dirty="0" err="1">
                <a:solidFill>
                  <a:srgbClr val="002060"/>
                </a:solidFill>
              </a:rPr>
              <a:t>baumannii</a:t>
            </a:r>
            <a:r>
              <a:rPr lang="en-US" sz="1400" dirty="0" smtClean="0"/>
              <a:t>.</a:t>
            </a:r>
          </a:p>
          <a:p>
            <a:pPr lvl="2"/>
            <a:r>
              <a:rPr lang="en-US" sz="1200" i="1" dirty="0"/>
              <a:t>A </a:t>
            </a:r>
            <a:r>
              <a:rPr lang="en-US" sz="1200" i="1" dirty="0" err="1"/>
              <a:t>baumannii</a:t>
            </a:r>
            <a:r>
              <a:rPr lang="en-US" sz="1200" dirty="0"/>
              <a:t>, </a:t>
            </a:r>
            <a:r>
              <a:rPr lang="en-US" sz="1200" dirty="0" smtClean="0"/>
              <a:t>we estimated </a:t>
            </a:r>
            <a:r>
              <a:rPr lang="en-US" sz="1200" dirty="0"/>
              <a:t>that it was the fourth leading </a:t>
            </a:r>
            <a:r>
              <a:rPr lang="en-US" sz="1200" dirty="0" smtClean="0"/>
              <a:t>pathogen–drug combination globally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ym typeface="Wingdings" panose="05000000000000000000" pitchFamily="2" charset="2"/>
              </a:rPr>
              <a:t>strongly influenced </a:t>
            </a:r>
            <a:r>
              <a:rPr lang="en-US" sz="1200" dirty="0">
                <a:sym typeface="Wingdings" panose="05000000000000000000" pitchFamily="2" charset="2"/>
              </a:rPr>
              <a:t>by this higher relative burden </a:t>
            </a:r>
            <a:r>
              <a:rPr lang="en-US" sz="1200" dirty="0" smtClean="0">
                <a:sym typeface="Wingdings" panose="05000000000000000000" pitchFamily="2" charset="2"/>
              </a:rPr>
              <a:t>in </a:t>
            </a:r>
            <a:r>
              <a:rPr lang="en-US" sz="1200" dirty="0">
                <a:sym typeface="Wingdings" panose="05000000000000000000" pitchFamily="2" charset="2"/>
              </a:rPr>
              <a:t>south Asia and other LMICs</a:t>
            </a:r>
            <a:endParaRPr lang="en-US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1131590"/>
            <a:ext cx="8229600" cy="3024336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Limitations: 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Sparsity </a:t>
            </a:r>
            <a:r>
              <a:rPr lang="en-US" sz="1200" b="1" dirty="0">
                <a:solidFill>
                  <a:srgbClr val="002060"/>
                </a:solidFill>
              </a:rPr>
              <a:t>of data from many LMICs </a:t>
            </a:r>
            <a:r>
              <a:rPr lang="en-US" sz="1200" dirty="0"/>
              <a:t>on </a:t>
            </a:r>
            <a:r>
              <a:rPr lang="en-US" sz="1200" dirty="0" smtClean="0"/>
              <a:t>the distribution </a:t>
            </a:r>
            <a:r>
              <a:rPr lang="en-US" sz="1200" dirty="0"/>
              <a:t>of pathogens by infectious syndrome, </a:t>
            </a:r>
            <a:r>
              <a:rPr lang="en-US" sz="1200" dirty="0" smtClean="0"/>
              <a:t>the prevalence </a:t>
            </a:r>
            <a:r>
              <a:rPr lang="en-US" sz="1200" dirty="0"/>
              <a:t>of resistance for key </a:t>
            </a:r>
            <a:r>
              <a:rPr lang="en-US" sz="1200" dirty="0" smtClean="0"/>
              <a:t>pathogen–drug combinations</a:t>
            </a:r>
            <a:r>
              <a:rPr lang="en-US" sz="1200" dirty="0"/>
              <a:t>, and the number of deaths </a:t>
            </a:r>
            <a:r>
              <a:rPr lang="en-US" sz="1200" dirty="0" smtClean="0"/>
              <a:t>involving infection</a:t>
            </a:r>
            <a:r>
              <a:rPr lang="en-US" sz="1200" dirty="0"/>
              <a:t>; and the severe scarcity of data linking </a:t>
            </a:r>
            <a:r>
              <a:rPr lang="en-US" sz="1200" dirty="0" smtClean="0"/>
              <a:t>laboratory results </a:t>
            </a:r>
            <a:r>
              <a:rPr lang="en-US" sz="1200" dirty="0"/>
              <a:t>to outcomes such as </a:t>
            </a:r>
            <a:r>
              <a:rPr lang="en-US" sz="1200" dirty="0" smtClean="0"/>
              <a:t>death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Strong assumptions</a:t>
            </a:r>
            <a:r>
              <a:rPr lang="en-US" sz="1200" dirty="0" smtClean="0"/>
              <a:t>: single </a:t>
            </a:r>
            <a:r>
              <a:rPr lang="en-US" sz="1200" dirty="0"/>
              <a:t>relative risk for all </a:t>
            </a:r>
            <a:r>
              <a:rPr lang="en-US" sz="1200" dirty="0" smtClean="0"/>
              <a:t>infectious syndromes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overestimation</a:t>
            </a:r>
            <a:r>
              <a:rPr lang="en-US" sz="1200" dirty="0"/>
              <a:t>. </a:t>
            </a:r>
            <a:r>
              <a:rPr lang="en-US" sz="1200" dirty="0" smtClean="0"/>
              <a:t>Relative </a:t>
            </a:r>
            <a:r>
              <a:rPr lang="en-US" sz="1200" dirty="0"/>
              <a:t>risk of death or length of stay for </a:t>
            </a:r>
            <a:r>
              <a:rPr lang="en-US" sz="1200" dirty="0" smtClean="0"/>
              <a:t>infection from </a:t>
            </a:r>
            <a:r>
              <a:rPr lang="en-US" sz="1200" dirty="0"/>
              <a:t>an MDR organism was assumed to be equal to </a:t>
            </a:r>
            <a:r>
              <a:rPr lang="en-US" sz="1200" dirty="0" smtClean="0"/>
              <a:t>the highest </a:t>
            </a:r>
            <a:r>
              <a:rPr lang="en-US" sz="1200" dirty="0"/>
              <a:t>individual relative risk among the drugs </a:t>
            </a:r>
            <a:r>
              <a:rPr lang="en-US" sz="1200" dirty="0" smtClean="0"/>
              <a:t>assessed; Clinical </a:t>
            </a:r>
            <a:r>
              <a:rPr lang="en-US" sz="1200" dirty="0"/>
              <a:t>bacteriology in </a:t>
            </a:r>
            <a:r>
              <a:rPr lang="en-US" sz="1200" dirty="0" smtClean="0"/>
              <a:t>LMICs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Several potential </a:t>
            </a:r>
            <a:r>
              <a:rPr lang="en-US" sz="1200" b="1" dirty="0">
                <a:solidFill>
                  <a:srgbClr val="002060"/>
                </a:solidFill>
              </a:rPr>
              <a:t>sources of bias </a:t>
            </a:r>
            <a:r>
              <a:rPr lang="en-US" sz="1200" dirty="0"/>
              <a:t>we noted when combining </a:t>
            </a:r>
            <a:r>
              <a:rPr lang="en-US" sz="1200" dirty="0" smtClean="0"/>
              <a:t>and </a:t>
            </a:r>
            <a:r>
              <a:rPr lang="en-US" sz="1200" dirty="0" err="1" smtClean="0"/>
              <a:t>standardising</a:t>
            </a:r>
            <a:r>
              <a:rPr lang="en-US" sz="1200" dirty="0" smtClean="0"/>
              <a:t> </a:t>
            </a:r>
            <a:r>
              <a:rPr lang="en-US" sz="1200" dirty="0"/>
              <a:t>data from a wide variety of </a:t>
            </a:r>
            <a:r>
              <a:rPr lang="en-US" sz="1200" dirty="0" smtClean="0"/>
              <a:t>providers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err="1"/>
              <a:t>misclassification</a:t>
            </a:r>
            <a:r>
              <a:rPr lang="fr-FR" sz="1200" dirty="0"/>
              <a:t> </a:t>
            </a:r>
            <a:endParaRPr lang="fr-FR" sz="1200" dirty="0" smtClean="0"/>
          </a:p>
          <a:p>
            <a:pPr lvl="1"/>
            <a:r>
              <a:rPr lang="en-US" sz="1200" dirty="0" smtClean="0"/>
              <a:t>No </a:t>
            </a:r>
            <a:r>
              <a:rPr lang="en-US" sz="1200" dirty="0"/>
              <a:t>universal laboratory standard exists </a:t>
            </a:r>
            <a:r>
              <a:rPr lang="en-US" sz="1200" dirty="0" smtClean="0"/>
              <a:t>to demarcate </a:t>
            </a:r>
            <a:r>
              <a:rPr lang="en-US" sz="1200" dirty="0"/>
              <a:t>resistance versus </a:t>
            </a:r>
            <a:r>
              <a:rPr lang="en-US" sz="1200" dirty="0" smtClean="0"/>
              <a:t>susceptibility</a:t>
            </a:r>
          </a:p>
          <a:p>
            <a:pPr lvl="1"/>
            <a:r>
              <a:rPr lang="en-US" sz="1200" dirty="0" smtClean="0"/>
              <a:t>Selection </a:t>
            </a:r>
            <a:r>
              <a:rPr lang="en-US" sz="1200" dirty="0"/>
              <a:t>bias in </a:t>
            </a:r>
            <a:r>
              <a:rPr lang="en-US" sz="1200" dirty="0" smtClean="0"/>
              <a:t>passive microbial </a:t>
            </a:r>
            <a:r>
              <a:rPr lang="en-US" sz="1200" dirty="0"/>
              <a:t>surveillance </a:t>
            </a:r>
            <a:r>
              <a:rPr lang="en-US" sz="1200" dirty="0" smtClean="0"/>
              <a:t>data</a:t>
            </a:r>
            <a:r>
              <a:rPr lang="en-US" sz="1200" dirty="0"/>
              <a:t>, particularly if cultures </a:t>
            </a:r>
            <a:r>
              <a:rPr lang="en-US" sz="1200" dirty="0" smtClean="0"/>
              <a:t>are not </a:t>
            </a:r>
            <a:r>
              <a:rPr lang="en-US" sz="1200" dirty="0"/>
              <a:t>routinely drawn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3507854"/>
            <a:ext cx="8568952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Conclusion: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Efforts </a:t>
            </a:r>
            <a:r>
              <a:rPr lang="en-US" sz="1200" dirty="0">
                <a:solidFill>
                  <a:schemeClr val="bg1"/>
                </a:solidFill>
              </a:rPr>
              <a:t>to build laboratory infrastructure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Expand AMR research to </a:t>
            </a:r>
            <a:r>
              <a:rPr lang="en-US" sz="1200" dirty="0">
                <a:solidFill>
                  <a:schemeClr val="bg1"/>
                </a:solidFill>
              </a:rPr>
              <a:t>evaluate the indirect effects </a:t>
            </a:r>
            <a:r>
              <a:rPr lang="en-US" sz="1200" dirty="0" smtClean="0">
                <a:solidFill>
                  <a:schemeClr val="bg1"/>
                </a:solidFill>
              </a:rPr>
              <a:t>of AMR (effect </a:t>
            </a:r>
            <a:r>
              <a:rPr lang="en-US" sz="1200" dirty="0">
                <a:solidFill>
                  <a:schemeClr val="bg1"/>
                </a:solidFill>
              </a:rPr>
              <a:t>of AMR on </a:t>
            </a:r>
            <a:r>
              <a:rPr lang="en-US" sz="1200" dirty="0" smtClean="0">
                <a:solidFill>
                  <a:schemeClr val="bg1"/>
                </a:solidFill>
              </a:rPr>
              <a:t>perioperative prophylaxis </a:t>
            </a:r>
            <a:r>
              <a:rPr lang="en-US" sz="1200" dirty="0">
                <a:solidFill>
                  <a:schemeClr val="bg1"/>
                </a:solidFill>
              </a:rPr>
              <a:t>or prophylaxis of infections in </a:t>
            </a:r>
            <a:r>
              <a:rPr lang="en-US" sz="1200" dirty="0" smtClean="0">
                <a:solidFill>
                  <a:schemeClr val="bg1"/>
                </a:solidFill>
              </a:rPr>
              <a:t>transplant recipients</a:t>
            </a:r>
            <a:r>
              <a:rPr lang="en-US" sz="1200" dirty="0">
                <a:solidFill>
                  <a:schemeClr val="bg1"/>
                </a:solidFill>
              </a:rPr>
              <a:t>, the effects of AMR on transmission, </a:t>
            </a:r>
            <a:r>
              <a:rPr lang="en-US" sz="1200" dirty="0" smtClean="0">
                <a:solidFill>
                  <a:schemeClr val="bg1"/>
                </a:solidFill>
              </a:rPr>
              <a:t>the impact of </a:t>
            </a:r>
            <a:r>
              <a:rPr lang="en-US" sz="1200" dirty="0">
                <a:solidFill>
                  <a:schemeClr val="bg1"/>
                </a:solidFill>
              </a:rPr>
              <a:t>specific variants </a:t>
            </a:r>
            <a:r>
              <a:rPr lang="en-US" sz="1200" dirty="0" smtClean="0">
                <a:solidFill>
                  <a:schemeClr val="bg1"/>
                </a:solidFill>
              </a:rPr>
              <a:t>through </a:t>
            </a:r>
            <a:r>
              <a:rPr lang="en-US" sz="1200" dirty="0">
                <a:solidFill>
                  <a:schemeClr val="bg1"/>
                </a:solidFill>
              </a:rPr>
              <a:t>genotypic </a:t>
            </a:r>
            <a:r>
              <a:rPr lang="en-US" sz="1200" dirty="0" smtClean="0">
                <a:solidFill>
                  <a:schemeClr val="bg1"/>
                </a:solidFill>
              </a:rPr>
              <a:t>epidemiology).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Identifying strategies </a:t>
            </a:r>
            <a:r>
              <a:rPr lang="en-US" sz="1200" dirty="0">
                <a:solidFill>
                  <a:schemeClr val="bg1"/>
                </a:solidFill>
              </a:rPr>
              <a:t>that can work </a:t>
            </a:r>
            <a:r>
              <a:rPr lang="en-US" sz="1200" dirty="0" smtClean="0">
                <a:solidFill>
                  <a:schemeClr val="bg1"/>
                </a:solidFill>
              </a:rPr>
              <a:t>across </a:t>
            </a:r>
            <a:r>
              <a:rPr lang="en-US" sz="1200" dirty="0">
                <a:solidFill>
                  <a:schemeClr val="bg1"/>
                </a:solidFill>
              </a:rPr>
              <a:t>a wide range of settings or </a:t>
            </a:r>
            <a:r>
              <a:rPr lang="en-US" sz="1200" dirty="0" smtClean="0">
                <a:solidFill>
                  <a:schemeClr val="bg1"/>
                </a:solidFill>
              </a:rPr>
              <a:t>those that </a:t>
            </a:r>
            <a:r>
              <a:rPr lang="en-US" sz="1200" dirty="0">
                <a:solidFill>
                  <a:schemeClr val="bg1"/>
                </a:solidFill>
              </a:rPr>
              <a:t>are specifically tailored to the resources available </a:t>
            </a:r>
            <a:r>
              <a:rPr lang="en-US" sz="1200" dirty="0" smtClean="0">
                <a:solidFill>
                  <a:schemeClr val="bg1"/>
                </a:solidFill>
              </a:rPr>
              <a:t>and leading </a:t>
            </a:r>
            <a:r>
              <a:rPr lang="en-US" sz="1200" dirty="0">
                <a:solidFill>
                  <a:schemeClr val="bg1"/>
                </a:solidFill>
              </a:rPr>
              <a:t>pathogen–drug combinations in a </a:t>
            </a:r>
            <a:r>
              <a:rPr lang="en-US" sz="1200" dirty="0" smtClean="0">
                <a:solidFill>
                  <a:schemeClr val="bg1"/>
                </a:solidFill>
              </a:rPr>
              <a:t>particular setting—is </a:t>
            </a:r>
            <a:r>
              <a:rPr lang="en-US" sz="1200" dirty="0">
                <a:solidFill>
                  <a:schemeClr val="bg1"/>
                </a:solidFill>
              </a:rPr>
              <a:t>an urgent priority.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1203598"/>
            <a:ext cx="8229600" cy="36004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Objective: </a:t>
            </a:r>
            <a:r>
              <a:rPr lang="en-US" sz="1400" dirty="0" smtClean="0"/>
              <a:t>first </a:t>
            </a:r>
            <a:r>
              <a:rPr lang="en-US" sz="1400" dirty="0"/>
              <a:t>global estimates </a:t>
            </a:r>
            <a:r>
              <a:rPr lang="en-US" sz="1400" dirty="0" smtClean="0"/>
              <a:t>of the </a:t>
            </a:r>
            <a:r>
              <a:rPr lang="en-US" sz="1400" dirty="0"/>
              <a:t>burden of bacterial AMR covering an extensive set </a:t>
            </a:r>
            <a:r>
              <a:rPr lang="en-US" sz="1400" dirty="0" smtClean="0"/>
              <a:t>of pathogens </a:t>
            </a:r>
            <a:r>
              <a:rPr lang="en-US" sz="1400" dirty="0"/>
              <a:t>and pathogen–drug combinations </a:t>
            </a:r>
            <a:r>
              <a:rPr lang="en-US" sz="1400" dirty="0" smtClean="0"/>
              <a:t>using consistent </a:t>
            </a:r>
            <a:r>
              <a:rPr lang="en-US" sz="1400" dirty="0"/>
              <a:t>methods for both counterfactual scenarios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Methods</a:t>
            </a:r>
            <a:r>
              <a:rPr lang="en-US" sz="1600" b="1" dirty="0">
                <a:solidFill>
                  <a:srgbClr val="002060"/>
                </a:solidFill>
              </a:rPr>
              <a:t>: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dirty="0" smtClean="0"/>
              <a:t>All </a:t>
            </a:r>
            <a:r>
              <a:rPr lang="en-US" sz="1400" dirty="0"/>
              <a:t>available data and builds </a:t>
            </a:r>
            <a:r>
              <a:rPr lang="en-US" sz="1400" dirty="0" smtClean="0"/>
              <a:t>on death </a:t>
            </a:r>
            <a:r>
              <a:rPr lang="en-US" sz="1400" dirty="0"/>
              <a:t>and incidence estimates for different </a:t>
            </a:r>
            <a:r>
              <a:rPr lang="en-US" sz="1400" dirty="0" smtClean="0"/>
              <a:t>underlying conditions </a:t>
            </a:r>
            <a:r>
              <a:rPr lang="en-US" sz="1400" dirty="0"/>
              <a:t>from the Global Burden of </a:t>
            </a:r>
            <a:r>
              <a:rPr lang="en-US" sz="1400" dirty="0" smtClean="0"/>
              <a:t>Diseases (n=369), Injuries (n=204), and </a:t>
            </a:r>
            <a:r>
              <a:rPr lang="en-US" sz="1400" dirty="0"/>
              <a:t>Risk Factors Study (GBD) </a:t>
            </a:r>
            <a:r>
              <a:rPr lang="en-US" sz="1400" dirty="0" smtClean="0"/>
              <a:t>2019</a:t>
            </a:r>
          </a:p>
          <a:p>
            <a:pPr lvl="1"/>
            <a:r>
              <a:rPr lang="en-US" sz="1400" dirty="0" smtClean="0"/>
              <a:t>Data from published </a:t>
            </a:r>
            <a:r>
              <a:rPr lang="en-US" sz="1400" dirty="0"/>
              <a:t>studies </a:t>
            </a:r>
            <a:r>
              <a:rPr lang="en-US" sz="1400" dirty="0" smtClean="0"/>
              <a:t>and collaborators </a:t>
            </a:r>
            <a:r>
              <a:rPr lang="en-US" sz="1400" dirty="0"/>
              <a:t>on the </a:t>
            </a:r>
            <a:r>
              <a:rPr lang="en-US" sz="1400" dirty="0" smtClean="0"/>
              <a:t>Global Research </a:t>
            </a:r>
            <a:r>
              <a:rPr lang="en-US" sz="1400" dirty="0"/>
              <a:t>on Antimicrobial Resistance </a:t>
            </a:r>
            <a:r>
              <a:rPr lang="en-US" sz="1400" dirty="0" smtClean="0"/>
              <a:t>project, GBD Network</a:t>
            </a:r>
            <a:r>
              <a:rPr lang="en-US" sz="1400" dirty="0"/>
              <a:t>, and other </a:t>
            </a:r>
            <a:r>
              <a:rPr lang="en-US" sz="1400" dirty="0" smtClean="0"/>
              <a:t>data providers</a:t>
            </a:r>
          </a:p>
          <a:p>
            <a:pPr lvl="1"/>
            <a:r>
              <a:rPr lang="en-US" sz="1400" dirty="0" smtClean="0"/>
              <a:t>Estimation of burden attributable to AMR</a:t>
            </a:r>
          </a:p>
          <a:p>
            <a:pPr lvl="2"/>
            <a:r>
              <a:rPr lang="en-US" sz="1100" dirty="0" smtClean="0"/>
              <a:t>12 </a:t>
            </a:r>
            <a:r>
              <a:rPr lang="en-US" sz="1100" dirty="0"/>
              <a:t>major infectious </a:t>
            </a:r>
            <a:r>
              <a:rPr lang="en-US" sz="1100" dirty="0" smtClean="0"/>
              <a:t>syndromes</a:t>
            </a:r>
            <a:endParaRPr lang="en-US" sz="1100" dirty="0" smtClean="0"/>
          </a:p>
          <a:p>
            <a:pPr lvl="2"/>
            <a:r>
              <a:rPr lang="en-US" sz="1100" dirty="0" smtClean="0"/>
              <a:t>23 </a:t>
            </a:r>
            <a:r>
              <a:rPr lang="en-US" sz="1100" dirty="0"/>
              <a:t>bacterial pathogens, </a:t>
            </a:r>
          </a:p>
          <a:p>
            <a:pPr lvl="2"/>
            <a:r>
              <a:rPr lang="en-US" sz="1100" dirty="0" smtClean="0"/>
              <a:t>18 drug categories </a:t>
            </a:r>
            <a:r>
              <a:rPr lang="en-US" sz="1100" dirty="0"/>
              <a:t>or combinations of drugs for which </a:t>
            </a:r>
            <a:r>
              <a:rPr lang="en-US" sz="1100" dirty="0" smtClean="0"/>
              <a:t>there is </a:t>
            </a:r>
            <a:r>
              <a:rPr lang="en-US" sz="1100" dirty="0"/>
              <a:t>resistance, and 88 pathogen–drug </a:t>
            </a:r>
            <a:r>
              <a:rPr lang="en-US" sz="1100" dirty="0" smtClean="0"/>
              <a:t>combinations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odel </a:t>
            </a:r>
            <a:r>
              <a:rPr lang="en-US" sz="1400" dirty="0"/>
              <a:t>all-age and </a:t>
            </a:r>
            <a:r>
              <a:rPr lang="en-US" sz="1400" dirty="0" smtClean="0"/>
              <a:t>age-specific deaths </a:t>
            </a:r>
            <a:r>
              <a:rPr lang="en-US" sz="1400" dirty="0"/>
              <a:t>and disability-adjusted life-years (DALYs) </a:t>
            </a:r>
            <a:r>
              <a:rPr lang="en-US" sz="1400" dirty="0" smtClean="0"/>
              <a:t>for 204 </a:t>
            </a:r>
            <a:r>
              <a:rPr lang="en-US" sz="1400" dirty="0"/>
              <a:t>countries and territories, and we present </a:t>
            </a:r>
            <a:r>
              <a:rPr lang="en-US" sz="1400" dirty="0" smtClean="0"/>
              <a:t>aggregated estimates </a:t>
            </a:r>
            <a:r>
              <a:rPr lang="en-US" sz="1400" dirty="0"/>
              <a:t>for 21 GBD regions, seven GBD super-regions</a:t>
            </a:r>
            <a:r>
              <a:rPr lang="en-US" sz="1400" dirty="0" smtClean="0"/>
              <a:t>, and </a:t>
            </a:r>
            <a:r>
              <a:rPr lang="en-US" sz="1400" dirty="0"/>
              <a:t>globally in 2019</a:t>
            </a:r>
            <a:endParaRPr lang="en-US" sz="14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1203598"/>
            <a:ext cx="8229600" cy="36004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Methods</a:t>
            </a:r>
            <a:r>
              <a:rPr lang="en-US" sz="1600" b="1" dirty="0">
                <a:solidFill>
                  <a:srgbClr val="002060"/>
                </a:solidFill>
              </a:rPr>
              <a:t>: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b="1" dirty="0" smtClean="0">
                <a:solidFill>
                  <a:srgbClr val="002060"/>
                </a:solidFill>
              </a:rPr>
              <a:t>1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dirty="0" smtClean="0">
                <a:solidFill>
                  <a:srgbClr val="002060"/>
                </a:solidFill>
              </a:rPr>
              <a:t> scenario</a:t>
            </a:r>
            <a:r>
              <a:rPr lang="en-US" sz="1400" b="1" dirty="0">
                <a:solidFill>
                  <a:srgbClr val="002060"/>
                </a:solidFill>
              </a:rPr>
              <a:t>: </a:t>
            </a:r>
            <a:r>
              <a:rPr lang="en-US" sz="1400" dirty="0"/>
              <a:t>all </a:t>
            </a:r>
            <a:r>
              <a:rPr lang="en-US" sz="1400" dirty="0" smtClean="0"/>
              <a:t>drug resistant infections </a:t>
            </a:r>
            <a:r>
              <a:rPr lang="en-US" sz="1400" dirty="0"/>
              <a:t>are replaced by susceptible infections; estimated only deaths and DALYs directly </a:t>
            </a:r>
            <a:r>
              <a:rPr lang="en-US" sz="1400" dirty="0" smtClean="0"/>
              <a:t>attributable to resistance</a:t>
            </a:r>
          </a:p>
          <a:p>
            <a:pPr lvl="1"/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1400" b="1" dirty="0" smtClean="0">
                <a:solidFill>
                  <a:srgbClr val="002060"/>
                </a:solidFill>
              </a:rPr>
              <a:t> scenario</a:t>
            </a:r>
            <a:r>
              <a:rPr lang="en-US" sz="1400" b="1" dirty="0" smtClean="0">
                <a:solidFill>
                  <a:srgbClr val="002060"/>
                </a:solidFill>
              </a:rPr>
              <a:t>: </a:t>
            </a:r>
            <a:r>
              <a:rPr lang="en-US" sz="1400" dirty="0" smtClean="0"/>
              <a:t>all </a:t>
            </a:r>
            <a:r>
              <a:rPr lang="en-US" sz="1400" dirty="0"/>
              <a:t>drug-resistant infections are replaced by </a:t>
            </a:r>
            <a:r>
              <a:rPr lang="en-US" sz="1400" dirty="0" smtClean="0"/>
              <a:t>no infection;  estimated </a:t>
            </a:r>
            <a:r>
              <a:rPr lang="en-US" sz="1400" dirty="0"/>
              <a:t>all deaths and DALYs </a:t>
            </a:r>
            <a:r>
              <a:rPr lang="en-US" sz="1400" dirty="0" smtClean="0"/>
              <a:t>associated with </a:t>
            </a:r>
            <a:r>
              <a:rPr lang="en-US" sz="1400" dirty="0"/>
              <a:t>resistant infection. </a:t>
            </a:r>
            <a:endParaRPr lang="en-US" sz="1400" dirty="0" smtClean="0"/>
          </a:p>
          <a:p>
            <a:pPr lvl="1"/>
            <a:r>
              <a:rPr lang="en-US" sz="1400" dirty="0" smtClean="0"/>
              <a:t>Number </a:t>
            </a:r>
            <a:r>
              <a:rPr lang="en-US" sz="1400" dirty="0"/>
              <a:t>of </a:t>
            </a:r>
            <a:r>
              <a:rPr lang="en-US" sz="1400" dirty="0" smtClean="0"/>
              <a:t>deaths </a:t>
            </a:r>
            <a:r>
              <a:rPr lang="en-US" sz="1400" dirty="0"/>
              <a:t>where </a:t>
            </a:r>
            <a:r>
              <a:rPr lang="en-US" sz="1400" dirty="0" smtClean="0"/>
              <a:t>infection plays </a:t>
            </a:r>
            <a:r>
              <a:rPr lang="en-US" sz="1400" dirty="0"/>
              <a:t>a </a:t>
            </a:r>
            <a:r>
              <a:rPr lang="en-US" sz="1400" dirty="0" smtClean="0"/>
              <a:t>role: GBD </a:t>
            </a:r>
            <a:r>
              <a:rPr lang="en-US" sz="1400" dirty="0"/>
              <a:t>2019 cause of </a:t>
            </a:r>
            <a:r>
              <a:rPr lang="en-US" sz="1400" dirty="0" smtClean="0"/>
              <a:t>death, number </a:t>
            </a:r>
            <a:r>
              <a:rPr lang="en-US" sz="1400" dirty="0"/>
              <a:t>of deaths by age, sex, </a:t>
            </a:r>
            <a:r>
              <a:rPr lang="en-US" sz="1400" dirty="0" smtClean="0"/>
              <a:t>and location </a:t>
            </a:r>
            <a:r>
              <a:rPr lang="en-US" sz="1400" dirty="0"/>
              <a:t>for which either the underlying cause of death was infectious </a:t>
            </a:r>
            <a:r>
              <a:rPr lang="en-US" sz="1400" dirty="0" smtClean="0"/>
              <a:t>or for which </a:t>
            </a:r>
            <a:r>
              <a:rPr lang="en-US" sz="1400" dirty="0" smtClean="0"/>
              <a:t>the pathway </a:t>
            </a:r>
            <a:r>
              <a:rPr lang="en-US" sz="1400" dirty="0"/>
              <a:t>to death was through sepsis</a:t>
            </a:r>
            <a:r>
              <a:rPr lang="en-US" sz="1400" dirty="0" smtClean="0"/>
              <a:t>.</a:t>
            </a:r>
          </a:p>
          <a:p>
            <a:pPr lvl="2"/>
            <a:r>
              <a:rPr lang="en-US" sz="1100" dirty="0"/>
              <a:t>D</a:t>
            </a:r>
            <a:r>
              <a:rPr lang="en-US" sz="1100" dirty="0" smtClean="0"/>
              <a:t>ata </a:t>
            </a:r>
            <a:r>
              <a:rPr lang="en-US" sz="1100" dirty="0"/>
              <a:t>for </a:t>
            </a:r>
            <a:r>
              <a:rPr lang="en-US" sz="1100" dirty="0" smtClean="0"/>
              <a:t>multiple  causes </a:t>
            </a:r>
            <a:r>
              <a:rPr lang="en-US" sz="1100" dirty="0"/>
              <a:t>of death covering 121 million deaths, 5·54 </a:t>
            </a:r>
            <a:r>
              <a:rPr lang="en-US" sz="1100" dirty="0" smtClean="0"/>
              <a:t>million hospital </a:t>
            </a:r>
            <a:r>
              <a:rPr lang="en-US" sz="1100" dirty="0"/>
              <a:t>discharges with discharge status of death, </a:t>
            </a:r>
            <a:r>
              <a:rPr lang="en-US" sz="1100" dirty="0" smtClean="0"/>
              <a:t>and 264 </a:t>
            </a:r>
            <a:r>
              <a:rPr lang="en-US" sz="1100" dirty="0"/>
              <a:t>000 records of multiple causes of death linked </a:t>
            </a:r>
            <a:r>
              <a:rPr lang="en-US" sz="1100" dirty="0" smtClean="0"/>
              <a:t>to hospital </a:t>
            </a:r>
            <a:r>
              <a:rPr lang="en-US" sz="1100" dirty="0"/>
              <a:t>records from ten countries and territories, </a:t>
            </a:r>
            <a:r>
              <a:rPr lang="en-US" sz="1100" dirty="0" smtClean="0"/>
              <a:t>as well </a:t>
            </a:r>
            <a:r>
              <a:rPr lang="en-US" sz="1100" dirty="0"/>
              <a:t>as 870 deaths from Child Health and </a:t>
            </a:r>
            <a:r>
              <a:rPr lang="en-US" sz="1100" dirty="0" smtClean="0"/>
              <a:t>Mortality Prevention Surveillance</a:t>
            </a:r>
          </a:p>
          <a:p>
            <a:pPr lvl="1"/>
            <a:r>
              <a:rPr lang="en-US" sz="1400" dirty="0" smtClean="0"/>
              <a:t>Logistic </a:t>
            </a:r>
            <a:r>
              <a:rPr lang="en-US" sz="1400" dirty="0"/>
              <a:t>regression models to predict the fraction </a:t>
            </a:r>
            <a:r>
              <a:rPr lang="en-US" sz="1400" dirty="0" smtClean="0"/>
              <a:t>of sepsis </a:t>
            </a:r>
            <a:r>
              <a:rPr lang="en-US" sz="1400" dirty="0"/>
              <a:t>occurring in each </a:t>
            </a:r>
            <a:r>
              <a:rPr lang="en-US" sz="1400" dirty="0" smtClean="0"/>
              <a:t>underlying </a:t>
            </a:r>
            <a:r>
              <a:rPr lang="en-US" sz="1400" dirty="0"/>
              <a:t>cause of </a:t>
            </a:r>
            <a:r>
              <a:rPr lang="en-US" sz="1400" dirty="0" smtClean="0"/>
              <a:t>death</a:t>
            </a:r>
          </a:p>
          <a:p>
            <a:pPr lvl="2"/>
            <a:r>
              <a:rPr lang="en-US" sz="1100" dirty="0"/>
              <a:t>We then multiplied the fraction of sepsis </a:t>
            </a:r>
            <a:r>
              <a:rPr lang="en-US" sz="1100" dirty="0" smtClean="0"/>
              <a:t>predicted from </a:t>
            </a:r>
            <a:r>
              <a:rPr lang="en-US" sz="1100" dirty="0"/>
              <a:t>the logistic regression models onto GBD </a:t>
            </a:r>
            <a:r>
              <a:rPr lang="en-US" sz="1100" dirty="0" err="1" smtClean="0"/>
              <a:t>causespecific</a:t>
            </a:r>
            <a:r>
              <a:rPr lang="en-US" sz="1100" dirty="0" smtClean="0"/>
              <a:t> mortality </a:t>
            </a:r>
            <a:r>
              <a:rPr lang="en-US" sz="1100" dirty="0"/>
              <a:t>estimates to determine the </a:t>
            </a:r>
            <a:r>
              <a:rPr lang="en-US" sz="1100" dirty="0" smtClean="0"/>
              <a:t>mortality envelope </a:t>
            </a:r>
            <a:r>
              <a:rPr lang="en-US" sz="1100" dirty="0"/>
              <a:t>for our analysis.</a:t>
            </a:r>
            <a:endParaRPr lang="en-US" sz="11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409526"/>
            <a:ext cx="4248472" cy="3394472"/>
          </a:xfrm>
        </p:spPr>
        <p:txBody>
          <a:bodyPr>
            <a:normAutofit fontScale="85000" lnSpcReduction="10000"/>
          </a:bodyPr>
          <a:lstStyle/>
          <a:p>
            <a:pPr marL="88900" indent="-88900"/>
            <a:r>
              <a:rPr lang="en-US" sz="1800" dirty="0" smtClean="0"/>
              <a:t>Among </a:t>
            </a:r>
            <a:r>
              <a:rPr lang="en-US" sz="1800" dirty="0"/>
              <a:t>the 21 GBD regions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2060"/>
                </a:solidFill>
              </a:rPr>
              <a:t>Australasia</a:t>
            </a:r>
            <a:r>
              <a:rPr lang="en-US" sz="1800" dirty="0" smtClean="0"/>
              <a:t> </a:t>
            </a:r>
            <a:r>
              <a:rPr lang="en-US" sz="1800" dirty="0"/>
              <a:t>had the lowest AMR burden in 2019, </a:t>
            </a:r>
            <a:endParaRPr lang="en-US" sz="1800" dirty="0" smtClean="0"/>
          </a:p>
          <a:p>
            <a:pPr marL="358775" lvl="1" indent="-182563"/>
            <a:r>
              <a:rPr lang="en-US" sz="1400" dirty="0" smtClean="0"/>
              <a:t>6·5 </a:t>
            </a:r>
            <a:r>
              <a:rPr lang="en-US" sz="1400" dirty="0"/>
              <a:t>deaths per 100 000 </a:t>
            </a:r>
            <a:r>
              <a:rPr lang="en-US" sz="1400" dirty="0" smtClean="0"/>
              <a:t>attributable </a:t>
            </a:r>
            <a:r>
              <a:rPr lang="en-US" sz="1400" dirty="0" smtClean="0"/>
              <a:t>to AMR </a:t>
            </a:r>
            <a:endParaRPr lang="en-US" sz="1400" dirty="0" smtClean="0"/>
          </a:p>
          <a:p>
            <a:pPr marL="358775" lvl="1" indent="-182563"/>
            <a:r>
              <a:rPr lang="en-US" sz="1400" dirty="0" smtClean="0"/>
              <a:t>28·0 </a:t>
            </a:r>
            <a:r>
              <a:rPr lang="en-US" sz="1400" dirty="0"/>
              <a:t>deaths per 100 000 </a:t>
            </a:r>
            <a:r>
              <a:rPr lang="en-US" sz="1400" dirty="0" smtClean="0"/>
              <a:t>associated </a:t>
            </a:r>
            <a:r>
              <a:rPr lang="en-US" sz="1400" dirty="0" smtClean="0"/>
              <a:t>with </a:t>
            </a:r>
            <a:r>
              <a:rPr lang="en-US" sz="1400" dirty="0" smtClean="0"/>
              <a:t>AMR. </a:t>
            </a:r>
            <a:endParaRPr lang="en-US" sz="1400" dirty="0" smtClean="0"/>
          </a:p>
          <a:p>
            <a:pPr marL="88900" indent="-88900"/>
            <a:r>
              <a:rPr lang="en-US" sz="1800" b="1" dirty="0" smtClean="0">
                <a:solidFill>
                  <a:srgbClr val="002060"/>
                </a:solidFill>
              </a:rPr>
              <a:t>Western </a:t>
            </a:r>
            <a:r>
              <a:rPr lang="en-US" sz="1800" b="1" dirty="0">
                <a:solidFill>
                  <a:srgbClr val="002060"/>
                </a:solidFill>
              </a:rPr>
              <a:t>sub-Saharan </a:t>
            </a:r>
            <a:r>
              <a:rPr lang="en-US" sz="1800" b="1" dirty="0" smtClean="0">
                <a:solidFill>
                  <a:srgbClr val="002060"/>
                </a:solidFill>
              </a:rPr>
              <a:t>Africa </a:t>
            </a:r>
            <a:r>
              <a:rPr lang="en-US" sz="1800" dirty="0" smtClean="0"/>
              <a:t>had </a:t>
            </a:r>
            <a:r>
              <a:rPr lang="en-US" sz="1800" dirty="0"/>
              <a:t>the highest burden, </a:t>
            </a:r>
            <a:endParaRPr lang="en-US" sz="1800" dirty="0" smtClean="0"/>
          </a:p>
          <a:p>
            <a:pPr marL="358775" lvl="1" indent="-182563"/>
            <a:r>
              <a:rPr lang="en-US" sz="1400" dirty="0" smtClean="0"/>
              <a:t>27·3 </a:t>
            </a:r>
            <a:r>
              <a:rPr lang="en-US" sz="1400" dirty="0"/>
              <a:t>deaths </a:t>
            </a:r>
            <a:r>
              <a:rPr lang="en-US" sz="1400" dirty="0" smtClean="0"/>
              <a:t>per 100 </a:t>
            </a:r>
            <a:r>
              <a:rPr lang="en-US" sz="1400" dirty="0"/>
              <a:t>000 </a:t>
            </a:r>
            <a:r>
              <a:rPr lang="en-US" sz="1400" dirty="0" smtClean="0"/>
              <a:t>attributable </a:t>
            </a:r>
            <a:r>
              <a:rPr lang="en-US" sz="1400" dirty="0"/>
              <a:t>to AMR </a:t>
            </a:r>
            <a:endParaRPr lang="en-US" sz="1400" dirty="0" smtClean="0"/>
          </a:p>
          <a:p>
            <a:pPr marL="358775" lvl="1" indent="-182563"/>
            <a:r>
              <a:rPr lang="en-US" sz="1400" dirty="0" smtClean="0"/>
              <a:t>114·8 </a:t>
            </a:r>
            <a:r>
              <a:rPr lang="en-US" sz="1400" dirty="0" smtClean="0"/>
              <a:t>deaths per </a:t>
            </a:r>
            <a:r>
              <a:rPr lang="en-US" sz="1400" dirty="0"/>
              <a:t>100 000 </a:t>
            </a:r>
            <a:r>
              <a:rPr lang="en-US" sz="1400" dirty="0" smtClean="0"/>
              <a:t>associated </a:t>
            </a:r>
            <a:r>
              <a:rPr lang="en-US" sz="1400" dirty="0"/>
              <a:t>with AMR. </a:t>
            </a:r>
            <a:endParaRPr lang="en-US" sz="1400" dirty="0" smtClean="0"/>
          </a:p>
          <a:p>
            <a:pPr marL="88900" indent="-88900"/>
            <a:r>
              <a:rPr lang="en-US" sz="1800" dirty="0" smtClean="0"/>
              <a:t>5 </a:t>
            </a:r>
            <a:r>
              <a:rPr lang="en-US" sz="1800" dirty="0" smtClean="0"/>
              <a:t>regions </a:t>
            </a:r>
            <a:r>
              <a:rPr lang="en-US" sz="1800" dirty="0"/>
              <a:t>had all-age death rates associated with </a:t>
            </a:r>
            <a:r>
              <a:rPr lang="en-US" sz="1800" dirty="0" smtClean="0"/>
              <a:t>bacterial AMR &gt;75 </a:t>
            </a:r>
            <a:r>
              <a:rPr lang="en-US" sz="1800" dirty="0"/>
              <a:t>per 100 000: </a:t>
            </a:r>
            <a:endParaRPr lang="en-US" sz="1800" dirty="0" smtClean="0"/>
          </a:p>
          <a:p>
            <a:pPr marL="358775" lvl="1" indent="-182563"/>
            <a:r>
              <a:rPr lang="en-US" sz="1400" dirty="0"/>
              <a:t>A</a:t>
            </a:r>
            <a:r>
              <a:rPr lang="en-US" sz="1400" dirty="0" smtClean="0"/>
              <a:t>ll </a:t>
            </a:r>
            <a:r>
              <a:rPr lang="en-US" sz="1400" dirty="0"/>
              <a:t>four regions </a:t>
            </a:r>
            <a:r>
              <a:rPr lang="en-US" sz="1400" dirty="0" smtClean="0"/>
              <a:t>of sub-Saharan </a:t>
            </a:r>
            <a:r>
              <a:rPr lang="en-US" sz="1400" dirty="0"/>
              <a:t>Africa and south Asia. </a:t>
            </a:r>
            <a:endParaRPr lang="en-US" sz="1400" dirty="0" smtClean="0"/>
          </a:p>
          <a:p>
            <a:pPr marL="88900" indent="-88900"/>
            <a:r>
              <a:rPr lang="en-US" sz="1800" dirty="0" smtClean="0"/>
              <a:t>Although </a:t>
            </a:r>
            <a:r>
              <a:rPr lang="en-US" sz="1800" b="1" dirty="0" smtClean="0">
                <a:solidFill>
                  <a:srgbClr val="002060"/>
                </a:solidFill>
              </a:rPr>
              <a:t>sub-Saharan </a:t>
            </a:r>
            <a:r>
              <a:rPr lang="en-US" sz="1800" b="1" dirty="0">
                <a:solidFill>
                  <a:srgbClr val="002060"/>
                </a:solidFill>
              </a:rPr>
              <a:t>Africa </a:t>
            </a:r>
            <a:r>
              <a:rPr lang="en-US" sz="1800" dirty="0"/>
              <a:t>had the highest all-age death </a:t>
            </a:r>
            <a:r>
              <a:rPr lang="en-US" sz="1800" dirty="0" smtClean="0"/>
              <a:t>rate attributable </a:t>
            </a:r>
            <a:r>
              <a:rPr lang="en-US" sz="1800" dirty="0"/>
              <a:t>to and associated with AMR, </a:t>
            </a:r>
            <a:r>
              <a:rPr lang="en-US" sz="1800" dirty="0" smtClean="0"/>
              <a:t>the % of </a:t>
            </a:r>
            <a:r>
              <a:rPr lang="en-US" sz="1800" dirty="0"/>
              <a:t>all infectious deaths attributable to AMR was </a:t>
            </a:r>
            <a:r>
              <a:rPr lang="en-US" sz="1800" dirty="0">
                <a:solidFill>
                  <a:srgbClr val="002060"/>
                </a:solidFill>
              </a:rPr>
              <a:t>lowest </a:t>
            </a:r>
            <a:r>
              <a:rPr lang="en-US" sz="1800" dirty="0" smtClean="0">
                <a:solidFill>
                  <a:srgbClr val="002060"/>
                </a:solidFill>
              </a:rPr>
              <a:t>in this </a:t>
            </a:r>
            <a:r>
              <a:rPr lang="en-US" sz="1800" dirty="0">
                <a:solidFill>
                  <a:srgbClr val="002060"/>
                </a:solidFill>
              </a:rPr>
              <a:t>super-region</a:t>
            </a: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440004" cy="40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" y="1109355"/>
            <a:ext cx="6442721" cy="37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0787" y="1851670"/>
            <a:ext cx="555962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Combined</a:t>
            </a:r>
            <a:r>
              <a:rPr lang="en-US" sz="1600" dirty="0">
                <a:solidFill>
                  <a:schemeClr val="bg1"/>
                </a:solidFill>
              </a:rPr>
              <a:t>, lower respiratory and thorax infections, </a:t>
            </a:r>
            <a:r>
              <a:rPr lang="en-US" sz="1600" dirty="0" smtClean="0">
                <a:solidFill>
                  <a:schemeClr val="bg1"/>
                </a:solidFill>
              </a:rPr>
              <a:t>bloodstream infections</a:t>
            </a:r>
            <a:r>
              <a:rPr lang="en-US" sz="1600" dirty="0">
                <a:solidFill>
                  <a:schemeClr val="bg1"/>
                </a:solidFill>
              </a:rPr>
              <a:t>, and intra-abdominal infections </a:t>
            </a:r>
            <a:r>
              <a:rPr lang="en-US" sz="1600" dirty="0" smtClean="0">
                <a:solidFill>
                  <a:schemeClr val="bg1"/>
                </a:solidFill>
              </a:rPr>
              <a:t>accounted </a:t>
            </a:r>
            <a:r>
              <a:rPr lang="en-US" sz="1600" dirty="0">
                <a:solidFill>
                  <a:schemeClr val="bg1"/>
                </a:solidFill>
              </a:rPr>
              <a:t>for 78·8</a:t>
            </a:r>
            <a:r>
              <a:rPr lang="en-US" sz="1600" dirty="0" smtClean="0">
                <a:solidFill>
                  <a:schemeClr val="bg1"/>
                </a:solidFill>
              </a:rPr>
              <a:t>% (</a:t>
            </a:r>
            <a:r>
              <a:rPr lang="en-US" sz="1600" dirty="0">
                <a:solidFill>
                  <a:schemeClr val="bg1"/>
                </a:solidFill>
              </a:rPr>
              <a:t>95% UI 70·8–85·2) of deaths attributable to </a:t>
            </a:r>
            <a:r>
              <a:rPr lang="en-US" sz="1600" dirty="0" smtClean="0">
                <a:solidFill>
                  <a:schemeClr val="bg1"/>
                </a:solidFill>
              </a:rPr>
              <a:t>AMR in </a:t>
            </a:r>
            <a:r>
              <a:rPr lang="en-US" sz="1600" dirty="0">
                <a:solidFill>
                  <a:schemeClr val="bg1"/>
                </a:solidFill>
              </a:rPr>
              <a:t>2019;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 smtClean="0">
                <a:solidFill>
                  <a:schemeClr val="bg1"/>
                </a:solidFill>
              </a:rPr>
              <a:t>ower </a:t>
            </a:r>
            <a:r>
              <a:rPr lang="en-US" sz="1600" dirty="0">
                <a:solidFill>
                  <a:schemeClr val="bg1"/>
                </a:solidFill>
              </a:rPr>
              <a:t>respiratory infections alone accounted </a:t>
            </a:r>
            <a:r>
              <a:rPr lang="en-US" sz="1600" dirty="0" smtClean="0">
                <a:solidFill>
                  <a:schemeClr val="bg1"/>
                </a:solidFill>
              </a:rPr>
              <a:t>for more </a:t>
            </a:r>
            <a:r>
              <a:rPr lang="en-US" sz="1600" dirty="0">
                <a:solidFill>
                  <a:schemeClr val="bg1"/>
                </a:solidFill>
              </a:rPr>
              <a:t>than 400 000 attributable deaths and 1·5 </a:t>
            </a:r>
            <a:r>
              <a:rPr lang="en-US" sz="1600" dirty="0" smtClean="0">
                <a:solidFill>
                  <a:schemeClr val="bg1"/>
                </a:solidFill>
              </a:rPr>
              <a:t>million associated </a:t>
            </a:r>
            <a:r>
              <a:rPr lang="en-US" sz="1600" dirty="0">
                <a:solidFill>
                  <a:schemeClr val="bg1"/>
                </a:solidFill>
              </a:rPr>
              <a:t>deaths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" y="1203598"/>
            <a:ext cx="5604629" cy="37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1583" y="1779662"/>
            <a:ext cx="3394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6 </a:t>
            </a:r>
            <a:r>
              <a:rPr lang="fr-FR" sz="1400" dirty="0" err="1" smtClean="0"/>
              <a:t>pathogens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/>
              <a:t>responsible</a:t>
            </a:r>
            <a:r>
              <a:rPr lang="fr-FR" sz="1400" dirty="0"/>
              <a:t> for </a:t>
            </a:r>
            <a:r>
              <a:rPr lang="fr-FR" sz="1400" dirty="0" smtClean="0"/>
              <a:t>&gt;250 </a:t>
            </a:r>
            <a:r>
              <a:rPr lang="fr-FR" sz="1400" dirty="0"/>
              <a:t>000 </a:t>
            </a:r>
            <a:r>
              <a:rPr lang="fr-FR" sz="1400" dirty="0" err="1"/>
              <a:t>deaths</a:t>
            </a:r>
            <a:r>
              <a:rPr lang="fr-FR" sz="1400" dirty="0"/>
              <a:t> </a:t>
            </a: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1" dirty="0" smtClean="0"/>
              <a:t>E </a:t>
            </a:r>
            <a:r>
              <a:rPr lang="fr-FR" sz="1200" i="1" dirty="0"/>
              <a:t>coli, </a:t>
            </a:r>
            <a:r>
              <a:rPr lang="fr-FR" sz="1200" i="1" dirty="0" smtClean="0"/>
              <a:t>S. </a:t>
            </a:r>
            <a:r>
              <a:rPr lang="fr-FR" sz="1200" i="1" dirty="0"/>
              <a:t>aureus, K </a:t>
            </a:r>
            <a:r>
              <a:rPr lang="fr-FR" sz="1200" i="1" dirty="0" err="1"/>
              <a:t>pneumoniae</a:t>
            </a:r>
            <a:r>
              <a:rPr lang="fr-FR" sz="1200" i="1" dirty="0"/>
              <a:t>, S </a:t>
            </a:r>
            <a:r>
              <a:rPr lang="fr-FR" sz="1200" i="1" dirty="0" err="1"/>
              <a:t>pneumoniae</a:t>
            </a:r>
            <a:r>
              <a:rPr lang="fr-FR" sz="1200" i="1" dirty="0" smtClean="0"/>
              <a:t>, A. </a:t>
            </a:r>
            <a:r>
              <a:rPr lang="fr-FR" sz="1200" i="1" dirty="0" err="1"/>
              <a:t>baumannii</a:t>
            </a:r>
            <a:r>
              <a:rPr lang="fr-FR" sz="1200" i="1" dirty="0"/>
              <a:t>, and </a:t>
            </a:r>
            <a:r>
              <a:rPr lang="fr-FR" sz="1200" i="1" dirty="0" smtClean="0"/>
              <a:t>P. </a:t>
            </a:r>
            <a:r>
              <a:rPr lang="fr-FR" sz="1200" i="1" dirty="0" err="1"/>
              <a:t>aeruginosa</a:t>
            </a:r>
            <a:r>
              <a:rPr lang="fr-FR" sz="1200" dirty="0"/>
              <a:t>, 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Responsible</a:t>
            </a:r>
            <a:r>
              <a:rPr lang="fr-FR" sz="1200" dirty="0" smtClean="0"/>
              <a:t> </a:t>
            </a:r>
            <a:r>
              <a:rPr lang="fr-FR" sz="1200" dirty="0"/>
              <a:t>for 929 000 </a:t>
            </a:r>
            <a:r>
              <a:rPr lang="fr-FR" sz="1200" dirty="0" smtClean="0"/>
              <a:t>of </a:t>
            </a:r>
            <a:r>
              <a:rPr lang="fr-FR" sz="1200" dirty="0"/>
              <a:t>1·27 million </a:t>
            </a:r>
            <a:r>
              <a:rPr lang="fr-FR" sz="1200" dirty="0" err="1"/>
              <a:t>deaths</a:t>
            </a:r>
            <a:r>
              <a:rPr lang="fr-FR" sz="1200" dirty="0"/>
              <a:t> </a:t>
            </a:r>
            <a:r>
              <a:rPr lang="fr-FR" sz="1200" dirty="0" err="1" smtClean="0"/>
              <a:t>attributable</a:t>
            </a:r>
            <a:r>
              <a:rPr lang="fr-FR" sz="1200" dirty="0" smtClean="0"/>
              <a:t> </a:t>
            </a:r>
            <a:r>
              <a:rPr lang="fr-FR" sz="1200" dirty="0"/>
              <a:t>to </a:t>
            </a:r>
            <a:r>
              <a:rPr lang="fr-FR" sz="1200" dirty="0" smtClean="0"/>
              <a:t>AMR and </a:t>
            </a:r>
            <a:r>
              <a:rPr lang="fr-FR" sz="1200" dirty="0"/>
              <a:t>3·57 million </a:t>
            </a:r>
            <a:r>
              <a:rPr lang="fr-FR" sz="1200" dirty="0" smtClean="0"/>
              <a:t>of </a:t>
            </a:r>
            <a:r>
              <a:rPr lang="fr-FR" sz="1200" dirty="0"/>
              <a:t>4·95 million </a:t>
            </a:r>
            <a:r>
              <a:rPr lang="fr-FR" sz="1200" dirty="0" err="1" smtClean="0"/>
              <a:t>deaths</a:t>
            </a:r>
            <a:r>
              <a:rPr lang="fr-FR" sz="1200" dirty="0" smtClean="0"/>
              <a:t> </a:t>
            </a:r>
            <a:endParaRPr lang="fr-FR" sz="1200" dirty="0" smtClean="0"/>
          </a:p>
          <a:p>
            <a:r>
              <a:rPr lang="fr-FR" sz="1400" i="1" dirty="0" smtClean="0"/>
              <a:t>E coli </a:t>
            </a:r>
            <a:r>
              <a:rPr lang="fr-FR" sz="1400" dirty="0" err="1" smtClean="0"/>
              <a:t>responsible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most</a:t>
            </a:r>
            <a:r>
              <a:rPr lang="fr-FR" sz="1400" dirty="0" smtClean="0"/>
              <a:t> </a:t>
            </a:r>
            <a:r>
              <a:rPr lang="fr-FR" sz="1400" dirty="0" err="1" smtClean="0"/>
              <a:t>deaths</a:t>
            </a:r>
            <a:r>
              <a:rPr lang="fr-FR" sz="1400" dirty="0" smtClean="0"/>
              <a:t> in 2019,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 smtClean="0"/>
              <a:t>followed</a:t>
            </a:r>
            <a:r>
              <a:rPr lang="fr-FR" sz="1200" dirty="0" smtClean="0"/>
              <a:t> by </a:t>
            </a:r>
            <a:r>
              <a:rPr lang="fr-FR" sz="1200" i="1" dirty="0" smtClean="0"/>
              <a:t>K </a:t>
            </a:r>
            <a:r>
              <a:rPr lang="fr-FR" sz="1200" i="1" dirty="0" err="1" smtClean="0"/>
              <a:t>pneumoniae</a:t>
            </a:r>
            <a:r>
              <a:rPr lang="fr-FR" sz="1200" i="1" dirty="0" smtClean="0"/>
              <a:t>, S aureus, A </a:t>
            </a:r>
            <a:r>
              <a:rPr lang="fr-FR" sz="1200" i="1" dirty="0" err="1" smtClean="0"/>
              <a:t>baumannii</a:t>
            </a:r>
            <a:r>
              <a:rPr lang="fr-FR" sz="1200" i="1" dirty="0" smtClean="0"/>
              <a:t>, S </a:t>
            </a:r>
            <a:r>
              <a:rPr lang="fr-FR" sz="1200" i="1" dirty="0" err="1" smtClean="0"/>
              <a:t>pneumoniae</a:t>
            </a:r>
            <a:r>
              <a:rPr lang="fr-FR" sz="1200" i="1" dirty="0" smtClean="0"/>
              <a:t>, and M </a:t>
            </a:r>
            <a:r>
              <a:rPr lang="fr-FR" sz="1200" i="1" dirty="0" err="1" smtClean="0"/>
              <a:t>tuberculosis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51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7817"/>
            <a:ext cx="5976664" cy="33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7" y="1122879"/>
            <a:ext cx="871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 smtClean="0"/>
              <a:t>high-income </a:t>
            </a:r>
            <a:r>
              <a:rPr lang="en-US" sz="1600" dirty="0" smtClean="0"/>
              <a:t>super-region, Half </a:t>
            </a:r>
            <a:r>
              <a:rPr lang="en-US" sz="1600" dirty="0"/>
              <a:t>of the fatal AMR burden was linked to </a:t>
            </a:r>
            <a:r>
              <a:rPr lang="en-US" sz="1600" i="1" dirty="0" smtClean="0">
                <a:solidFill>
                  <a:srgbClr val="002060"/>
                </a:solidFill>
              </a:rPr>
              <a:t>S </a:t>
            </a:r>
            <a:r>
              <a:rPr lang="en-US" sz="1600" i="1" dirty="0">
                <a:solidFill>
                  <a:srgbClr val="002060"/>
                </a:solidFill>
              </a:rPr>
              <a:t>aureus </a:t>
            </a:r>
            <a:r>
              <a:rPr lang="en-US" sz="1600" dirty="0" smtClean="0"/>
              <a:t>(26·1</a:t>
            </a:r>
            <a:r>
              <a:rPr lang="en-US" sz="1600" dirty="0"/>
              <a:t>% </a:t>
            </a:r>
            <a:r>
              <a:rPr lang="en-US" sz="1600" dirty="0" smtClean="0"/>
              <a:t>of deaths) and </a:t>
            </a:r>
            <a:r>
              <a:rPr lang="en-US" sz="1600" i="1" dirty="0">
                <a:solidFill>
                  <a:srgbClr val="002060"/>
                </a:solidFill>
              </a:rPr>
              <a:t>E coli</a:t>
            </a:r>
            <a:r>
              <a:rPr lang="en-US" sz="1600" i="1" dirty="0"/>
              <a:t> </a:t>
            </a:r>
            <a:r>
              <a:rPr lang="en-US" sz="1600" dirty="0" smtClean="0"/>
              <a:t>(23·4</a:t>
            </a:r>
            <a:r>
              <a:rPr lang="en-US" sz="1600" dirty="0" smtClean="0"/>
              <a:t>%). </a:t>
            </a:r>
            <a:r>
              <a:rPr lang="en-US" sz="1600" dirty="0" smtClean="0"/>
              <a:t>In </a:t>
            </a:r>
            <a:r>
              <a:rPr lang="en-US" sz="1600" dirty="0"/>
              <a:t>sub-Saharan </a:t>
            </a:r>
            <a:r>
              <a:rPr lang="en-US" sz="1600" dirty="0" smtClean="0"/>
              <a:t>Africa</a:t>
            </a:r>
            <a:r>
              <a:rPr lang="en-US" sz="1600" dirty="0" smtClean="0"/>
              <a:t>: </a:t>
            </a:r>
            <a:r>
              <a:rPr lang="en-US" sz="1600" i="1" dirty="0" smtClean="0"/>
              <a:t>S </a:t>
            </a:r>
            <a:r>
              <a:rPr lang="en-US" sz="1600" i="1" dirty="0"/>
              <a:t>pneumoniae </a:t>
            </a:r>
            <a:r>
              <a:rPr lang="en-US" sz="1600" dirty="0" smtClean="0"/>
              <a:t>(15·9%), </a:t>
            </a:r>
            <a:r>
              <a:rPr lang="en-US" sz="1600" i="1" dirty="0" smtClean="0"/>
              <a:t>K </a:t>
            </a:r>
            <a:r>
              <a:rPr lang="en-US" sz="1600" i="1" dirty="0"/>
              <a:t>pneumoniae </a:t>
            </a:r>
            <a:r>
              <a:rPr lang="en-US" sz="1600" i="1" dirty="0" smtClean="0"/>
              <a:t>(</a:t>
            </a:r>
            <a:r>
              <a:rPr lang="en-US" sz="1600" dirty="0" smtClean="0"/>
              <a:t>19·9%)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276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4168" y="170765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MRSA: </a:t>
            </a:r>
            <a:r>
              <a:rPr lang="en-US" sz="1600" dirty="0" smtClean="0"/>
              <a:t>&gt;100 </a:t>
            </a:r>
            <a:r>
              <a:rPr lang="en-US" sz="1600" dirty="0"/>
              <a:t>000 deaths and 3·5 million DALYs </a:t>
            </a:r>
            <a:r>
              <a:rPr lang="en-US" sz="1600" dirty="0" smtClean="0"/>
              <a:t>attributable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6 </a:t>
            </a:r>
            <a:r>
              <a:rPr lang="en-US" sz="1600" b="1" dirty="0" smtClean="0">
                <a:solidFill>
                  <a:srgbClr val="002060"/>
                </a:solidFill>
              </a:rPr>
              <a:t>pathogen–drug </a:t>
            </a:r>
            <a:r>
              <a:rPr lang="en-US" sz="1600" b="1" dirty="0">
                <a:solidFill>
                  <a:srgbClr val="002060"/>
                </a:solidFill>
              </a:rPr>
              <a:t>combinations </a:t>
            </a:r>
            <a:r>
              <a:rPr lang="en-US" sz="1600" dirty="0"/>
              <a:t>each </a:t>
            </a:r>
            <a:r>
              <a:rPr lang="en-US" sz="1600" dirty="0" smtClean="0"/>
              <a:t>caused between </a:t>
            </a:r>
            <a:r>
              <a:rPr lang="en-US" sz="1600" dirty="0"/>
              <a:t>50 000 and 100 000 resistance-attributable</a:t>
            </a:r>
          </a:p>
          <a:p>
            <a:r>
              <a:rPr lang="en-US" sz="1600" dirty="0"/>
              <a:t>deaths </a:t>
            </a:r>
            <a:r>
              <a:rPr lang="en-US" sz="1600" dirty="0" smtClean="0"/>
              <a:t>: </a:t>
            </a:r>
            <a:endParaRPr lang="en-US" sz="1600" dirty="0" smtClean="0"/>
          </a:p>
          <a:p>
            <a:pPr marL="285750" indent="73025">
              <a:buFont typeface="Calibri" panose="020F0502020204030204" pitchFamily="34" charset="0"/>
              <a:buChar char="–"/>
              <a:tabLst>
                <a:tab pos="447675" algn="l"/>
              </a:tabLst>
            </a:pPr>
            <a:r>
              <a:rPr lang="en-US" sz="1600" dirty="0"/>
              <a:t>	</a:t>
            </a:r>
            <a:r>
              <a:rPr lang="en-US" sz="1400" dirty="0" smtClean="0"/>
              <a:t>MDR </a:t>
            </a:r>
            <a:r>
              <a:rPr lang="en-US" sz="1400" dirty="0"/>
              <a:t>excluding XDR </a:t>
            </a:r>
            <a:r>
              <a:rPr lang="en-US" sz="1400" dirty="0" smtClean="0"/>
              <a:t>tuberculosis,</a:t>
            </a:r>
          </a:p>
          <a:p>
            <a:pPr marL="285750" indent="73025">
              <a:buFont typeface="Calibri" panose="020F0502020204030204" pitchFamily="34" charset="0"/>
              <a:buChar char="–"/>
              <a:tabLst>
                <a:tab pos="447675" algn="l"/>
              </a:tabLst>
            </a:pPr>
            <a:r>
              <a:rPr lang="en-US" sz="1400" dirty="0" smtClean="0"/>
              <a:t> 3GC-R </a:t>
            </a:r>
            <a:r>
              <a:rPr lang="en-US" sz="1400" i="1" dirty="0"/>
              <a:t>E </a:t>
            </a:r>
            <a:r>
              <a:rPr lang="en-US" sz="1400" i="1" dirty="0" smtClean="0"/>
              <a:t>coli,</a:t>
            </a:r>
          </a:p>
          <a:p>
            <a:pPr marL="285750" indent="73025">
              <a:buFont typeface="Calibri" panose="020F0502020204030204" pitchFamily="34" charset="0"/>
              <a:buChar char="–"/>
              <a:tabLst>
                <a:tab pos="447675" algn="l"/>
              </a:tabLst>
            </a:pPr>
            <a:r>
              <a:rPr lang="en-US" sz="1400" dirty="0" smtClean="0"/>
              <a:t> CP-Ab</a:t>
            </a:r>
            <a:r>
              <a:rPr lang="en-US" sz="1400" dirty="0" smtClean="0"/>
              <a:t>, </a:t>
            </a:r>
            <a:endParaRPr lang="en-US" sz="1400" dirty="0"/>
          </a:p>
          <a:p>
            <a:pPr marL="285750" indent="73025">
              <a:buFont typeface="Calibri" panose="020F0502020204030204" pitchFamily="34" charset="0"/>
              <a:buChar char="–"/>
              <a:tabLst>
                <a:tab pos="447675" algn="l"/>
              </a:tabLst>
            </a:pPr>
            <a:r>
              <a:rPr lang="en-US" sz="1400" dirty="0" smtClean="0"/>
              <a:t> FQ-R </a:t>
            </a:r>
            <a:r>
              <a:rPr lang="en-US" sz="1400" i="1" dirty="0"/>
              <a:t>K pneumoniae, </a:t>
            </a:r>
            <a:endParaRPr lang="en-US" sz="1400" i="1" dirty="0"/>
          </a:p>
          <a:p>
            <a:pPr marL="285750" indent="73025">
              <a:buFont typeface="Calibri" panose="020F0502020204030204" pitchFamily="34" charset="0"/>
              <a:buChar char="–"/>
              <a:tabLst>
                <a:tab pos="447675" algn="l"/>
              </a:tabLst>
            </a:pPr>
            <a:r>
              <a:rPr lang="en-US" sz="1400" dirty="0" smtClean="0"/>
              <a:t> 3GC-R </a:t>
            </a:r>
            <a:r>
              <a:rPr lang="en-US" sz="1400" i="1" dirty="0"/>
              <a:t>K pneumoniae</a:t>
            </a:r>
            <a:endParaRPr lang="fr-FR"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491630"/>
            <a:ext cx="6073304" cy="31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Gabriel\Thèse SP\Londres\EUCIC\Youtub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3846"/>
            <a:ext cx="1656184" cy="11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0056" y="4701933"/>
            <a:ext cx="29039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2654" indent="-272654"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</a:p>
          <a:p>
            <a:pPr marL="272654" indent="-272654"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https://doi.org/10.1016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</a:rPr>
              <a:t> S0140-6736(22)00087-3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130324"/>
            <a:ext cx="616364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Global burden of bacterial antimicrobial resistance in 2019</a:t>
            </a:r>
            <a:r>
              <a:rPr lang="en-US" sz="2000" b="1" dirty="0" smtClean="0">
                <a:solidFill>
                  <a:srgbClr val="002060"/>
                </a:solidFill>
              </a:rPr>
              <a:t>: a </a:t>
            </a:r>
            <a:r>
              <a:rPr lang="en-US" sz="2000" b="1" dirty="0">
                <a:solidFill>
                  <a:srgbClr val="002060"/>
                </a:solidFill>
              </a:rPr>
              <a:t>systematic 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4" y="121348"/>
            <a:ext cx="1257425" cy="86622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38" y="1167211"/>
            <a:ext cx="6232178" cy="34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18885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MRSA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0530"/>
            <a:ext cx="1460177" cy="7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18142</TotalTime>
  <Words>1532</Words>
  <Application>Microsoft Office PowerPoint</Application>
  <PresentationFormat>Affichage à l'écran (16:9)</PresentationFormat>
  <Paragraphs>156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 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  <vt:lpstr>Global burden of bacterial antimicrobial resistance in 2019: a systematic analysis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BIRGAND Gabriel</dc:creator>
  <cp:lastModifiedBy>BIRGAND Gabriel</cp:lastModifiedBy>
  <cp:revision>564</cp:revision>
  <dcterms:created xsi:type="dcterms:W3CDTF">2017-11-10T10:44:00Z</dcterms:created>
  <dcterms:modified xsi:type="dcterms:W3CDTF">2022-01-24T15:12:13Z</dcterms:modified>
</cp:coreProperties>
</file>