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6" r:id="rId2"/>
    <p:sldId id="643" r:id="rId3"/>
    <p:sldId id="641" r:id="rId4"/>
    <p:sldId id="644" r:id="rId5"/>
    <p:sldId id="645" r:id="rId6"/>
    <p:sldId id="646" r:id="rId7"/>
    <p:sldId id="647" r:id="rId8"/>
    <p:sldId id="648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ET Jean christophe" initials="JC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151" d="100"/>
          <a:sy n="151" d="100"/>
        </p:scale>
        <p:origin x="-39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2D7E-1043-4A1F-A624-B0DF82E0C83A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955C4-0BD1-4764-9D70-20E943B106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1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61ED33BC-0FB5-4550-B7CC-69F235AA8B67}" type="slidenum">
              <a:rPr lang="da-DK" altLang="en-US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a-DK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30225" y="685800"/>
            <a:ext cx="4197350" cy="2362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3352800"/>
            <a:ext cx="50292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0461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2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3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4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5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6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7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8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8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1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0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3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43075" y="4517231"/>
            <a:ext cx="5657850" cy="86320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1500" b="1" dirty="0">
                <a:solidFill>
                  <a:srgbClr val="002060"/>
                </a:solidFill>
                <a:latin typeface="Candara" panose="020E0502030303020204" pitchFamily="34" charset="0"/>
              </a:rPr>
              <a:t/>
            </a:r>
            <a:br>
              <a:rPr lang="en-GB" sz="1500" b="1" dirty="0">
                <a:solidFill>
                  <a:srgbClr val="002060"/>
                </a:solidFill>
                <a:latin typeface="Candara" panose="020E0502030303020204" pitchFamily="34" charset="0"/>
              </a:rPr>
            </a:br>
            <a:endParaRPr lang="en-GB" altLang="en-US" sz="15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4227934"/>
            <a:ext cx="7119550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n-GB" sz="2400" i="1" dirty="0">
                <a:solidFill>
                  <a:schemeClr val="bg1">
                    <a:lumMod val="50000"/>
                  </a:schemeClr>
                </a:solidFill>
              </a:rPr>
              <a:t>By Gabriel 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</a:rPr>
              <a:t>Birgand</a:t>
            </a:r>
            <a:endParaRPr lang="en-GB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altLang="en-US" dirty="0" smtClean="0"/>
              <a:t>06/01/2022</a:t>
            </a:r>
            <a:endParaRPr lang="da-DK" altLang="en-US" dirty="0"/>
          </a:p>
        </p:txBody>
      </p:sp>
      <p:sp>
        <p:nvSpPr>
          <p:cNvPr id="3" name="AutoShape 2" descr="Résultat de recherche d'images pour &quot;twitter&quot;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3362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2" y="316228"/>
            <a:ext cx="2249798" cy="32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196867" y="1275606"/>
            <a:ext cx="6750266" cy="946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fr-FR" sz="1050" dirty="0" smtClean="0">
              <a:solidFill>
                <a:srgbClr val="1F497D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3600" dirty="0" smtClean="0">
                <a:solidFill>
                  <a:srgbClr val="1F497D"/>
                </a:solidFill>
                <a:cs typeface="Arial" pitchFamily="34" charset="0"/>
              </a:rPr>
              <a:t>Special review</a:t>
            </a:r>
            <a:endParaRPr lang="en-US" altLang="fr-FR" sz="2400" i="1" dirty="0" smtClean="0">
              <a:solidFill>
                <a:srgbClr val="1F497D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en-US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AutoShape 2" descr="Résultat de recherche d'images pour &quot;journal of american college of surgeon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19" y="2257793"/>
            <a:ext cx="6751513" cy="166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867" y="1314915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37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6856" y="1203598"/>
            <a:ext cx="8229600" cy="3600400"/>
          </a:xfrm>
        </p:spPr>
        <p:txBody>
          <a:bodyPr>
            <a:normAutofit lnSpcReduction="10000"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Research questions</a:t>
            </a:r>
            <a:r>
              <a:rPr lang="en-US" sz="1600" b="1" dirty="0" smtClean="0">
                <a:solidFill>
                  <a:srgbClr val="002060"/>
                </a:solidFill>
              </a:rPr>
              <a:t>: </a:t>
            </a:r>
          </a:p>
          <a:p>
            <a:pPr lvl="1"/>
            <a:r>
              <a:rPr lang="en-US" sz="1400" dirty="0" smtClean="0"/>
              <a:t>What </a:t>
            </a:r>
            <a:r>
              <a:rPr lang="en-US" sz="1400" dirty="0"/>
              <a:t>is the upper bound on SARS-CoV-2 infection risk </a:t>
            </a:r>
            <a:r>
              <a:rPr lang="en-US" sz="1400" dirty="0" smtClean="0"/>
              <a:t>for near-field exposure?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does this upper bound change with the respiratory activities</a:t>
            </a:r>
            <a:r>
              <a:rPr lang="en-US" sz="1400" dirty="0" smtClean="0"/>
              <a:t>, that </a:t>
            </a:r>
            <a:r>
              <a:rPr lang="en-US" sz="1400" dirty="0"/>
              <a:t>is, passive breathing vs. talking</a:t>
            </a:r>
            <a:r>
              <a:rPr lang="en-US" sz="1400" dirty="0" smtClean="0"/>
              <a:t>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does this upper bound vary with the exposure duration</a:t>
            </a:r>
            <a:r>
              <a:rPr lang="en-US" sz="1400" dirty="0" smtClean="0"/>
              <a:t>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 the type of face mask and the way it fits to the </a:t>
            </a:r>
            <a:r>
              <a:rPr lang="en-US" sz="1400" dirty="0" smtClean="0"/>
              <a:t>face affect </a:t>
            </a:r>
            <a:r>
              <a:rPr lang="en-US" sz="1400" dirty="0"/>
              <a:t>the upper bound</a:t>
            </a:r>
            <a:r>
              <a:rPr lang="en-US" sz="1400" dirty="0" smtClean="0"/>
              <a:t>?</a:t>
            </a:r>
          </a:p>
          <a:p>
            <a:pPr lvl="1"/>
            <a:r>
              <a:rPr lang="en-US" sz="1400" dirty="0"/>
              <a:t>Which intervention strategy, between masking and social distancing</a:t>
            </a:r>
            <a:r>
              <a:rPr lang="en-US" sz="1400" dirty="0" smtClean="0"/>
              <a:t>, is </a:t>
            </a:r>
            <a:r>
              <a:rPr lang="en-US" sz="1400" dirty="0"/>
              <a:t>most effective?</a:t>
            </a:r>
            <a:endParaRPr lang="en-US" sz="1400" dirty="0" smtClean="0"/>
          </a:p>
          <a:p>
            <a:endParaRPr lang="en-US" sz="1600" b="1" dirty="0" smtClean="0">
              <a:solidFill>
                <a:srgbClr val="002060"/>
              </a:solidFill>
            </a:endParaRPr>
          </a:p>
          <a:p>
            <a:r>
              <a:rPr lang="en-US" sz="1600" b="1" dirty="0" smtClean="0">
                <a:solidFill>
                  <a:srgbClr val="002060"/>
                </a:solidFill>
              </a:rPr>
              <a:t>Methods</a:t>
            </a:r>
            <a:r>
              <a:rPr lang="en-US" sz="1600" b="1" dirty="0">
                <a:solidFill>
                  <a:srgbClr val="002060"/>
                </a:solidFill>
              </a:rPr>
              <a:t>: 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1"/>
            <a:r>
              <a:rPr lang="en-US" sz="1400" dirty="0" smtClean="0"/>
              <a:t>Analysis </a:t>
            </a:r>
            <a:r>
              <a:rPr lang="en-US" sz="1400" dirty="0"/>
              <a:t>of comprehensive database on respiratory particle size distribution; </a:t>
            </a:r>
            <a:endParaRPr lang="en-US" sz="1400" dirty="0" smtClean="0"/>
          </a:p>
          <a:p>
            <a:pPr lvl="1"/>
            <a:r>
              <a:rPr lang="en-US" sz="1400" dirty="0" smtClean="0"/>
              <a:t>Exhalation </a:t>
            </a:r>
            <a:r>
              <a:rPr lang="en-US" sz="1400" dirty="0"/>
              <a:t>flow physics; </a:t>
            </a:r>
            <a:endParaRPr lang="en-US" sz="1400" dirty="0" smtClean="0"/>
          </a:p>
          <a:p>
            <a:pPr lvl="1"/>
            <a:r>
              <a:rPr lang="en-US" sz="1400" dirty="0"/>
              <a:t>L</a:t>
            </a:r>
            <a:r>
              <a:rPr lang="en-US" sz="1400" dirty="0" smtClean="0"/>
              <a:t>eakage </a:t>
            </a:r>
            <a:r>
              <a:rPr lang="en-US" sz="1400" dirty="0"/>
              <a:t>from face masks of various types and fits measured on human subjects; </a:t>
            </a:r>
            <a:endParaRPr lang="en-US" sz="1400" dirty="0" smtClean="0"/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mbient </a:t>
            </a:r>
            <a:r>
              <a:rPr lang="en-US" sz="1400" dirty="0"/>
              <a:t>particle shrinkage due to evaporation; </a:t>
            </a:r>
            <a:endParaRPr lang="en-US" sz="1400" dirty="0" smtClean="0"/>
          </a:p>
          <a:p>
            <a:pPr lvl="1"/>
            <a:r>
              <a:rPr lang="en-US" sz="1400" dirty="0"/>
              <a:t>R</a:t>
            </a:r>
            <a:r>
              <a:rPr lang="en-US" sz="1400" dirty="0" smtClean="0"/>
              <a:t>ehydration</a:t>
            </a:r>
            <a:r>
              <a:rPr lang="en-US" sz="1400" dirty="0"/>
              <a:t>, </a:t>
            </a:r>
            <a:r>
              <a:rPr lang="en-US" sz="1400" dirty="0" err="1"/>
              <a:t>inhalability</a:t>
            </a:r>
            <a:r>
              <a:rPr lang="en-US" sz="1400" dirty="0"/>
              <a:t>, and deposition in the susceptible airways</a:t>
            </a:r>
          </a:p>
          <a:p>
            <a:endParaRPr lang="en-US" sz="1800" dirty="0"/>
          </a:p>
          <a:p>
            <a:pPr marL="179388" indent="-179388"/>
            <a:endParaRPr lang="en-US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2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300762" y="477162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67544" y="1362130"/>
            <a:ext cx="37444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•</a:t>
            </a:r>
            <a:endParaRPr lang="fr-FR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85738"/>
            <a:ext cx="2931669" cy="407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203848" y="1122298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TIL Total </a:t>
            </a:r>
            <a:r>
              <a:rPr lang="en-US" b="1" i="1" dirty="0">
                <a:solidFill>
                  <a:srgbClr val="002060"/>
                </a:solidFill>
              </a:rPr>
              <a:t>inward (and outward) leakage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11181" y="1563638"/>
            <a:ext cx="58533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2060"/>
                </a:solidFill>
              </a:rPr>
              <a:t>FFP2 mask: </a:t>
            </a:r>
            <a:r>
              <a:rPr lang="en-US" sz="1600" dirty="0" smtClean="0"/>
              <a:t>without </a:t>
            </a:r>
            <a:r>
              <a:rPr lang="en-US" sz="1600" dirty="0"/>
              <a:t>any adjustment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smtClean="0"/>
              <a:t>total </a:t>
            </a:r>
            <a:r>
              <a:rPr lang="en-US" sz="1600" dirty="0"/>
              <a:t>inward </a:t>
            </a:r>
            <a:r>
              <a:rPr lang="en-US" sz="1600" dirty="0">
                <a:solidFill>
                  <a:srgbClr val="002060"/>
                </a:solidFill>
              </a:rPr>
              <a:t>leakage of 53% </a:t>
            </a:r>
            <a:r>
              <a:rPr lang="en-US" sz="1600" dirty="0"/>
              <a:t>for </a:t>
            </a:r>
            <a:r>
              <a:rPr lang="en-US" sz="1600" dirty="0" smtClean="0"/>
              <a:t>smallest particle (</a:t>
            </a:r>
            <a:r>
              <a:rPr lang="en-US" sz="1600" dirty="0"/>
              <a:t>0.3 </a:t>
            </a:r>
            <a:r>
              <a:rPr lang="en-US" sz="1600" dirty="0" err="1"/>
              <a:t>μm</a:t>
            </a:r>
            <a:r>
              <a:rPr lang="en-US" sz="1600" dirty="0"/>
              <a:t> to 0.37 </a:t>
            </a:r>
            <a:r>
              <a:rPr lang="en-US" sz="1600" dirty="0" err="1"/>
              <a:t>μm</a:t>
            </a:r>
            <a:r>
              <a:rPr lang="en-US" sz="1600" dirty="0"/>
              <a:t>), </a:t>
            </a:r>
            <a:r>
              <a:rPr lang="en-US" sz="1600" dirty="0" smtClean="0"/>
              <a:t>16</a:t>
            </a:r>
            <a:r>
              <a:rPr lang="en-US" sz="1600" dirty="0"/>
              <a:t>% </a:t>
            </a:r>
            <a:r>
              <a:rPr lang="en-US" sz="1600" dirty="0" smtClean="0"/>
              <a:t>for 3 </a:t>
            </a:r>
            <a:r>
              <a:rPr lang="en-US" sz="1600" dirty="0" err="1"/>
              <a:t>μm</a:t>
            </a:r>
            <a:r>
              <a:rPr lang="en-US" sz="1600" dirty="0" smtClean="0"/>
              <a:t>.</a:t>
            </a:r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Improvement of TIL </a:t>
            </a:r>
            <a:r>
              <a:rPr lang="en-US" sz="1400" dirty="0"/>
              <a:t>by a factor of 4.3 </a:t>
            </a:r>
            <a:r>
              <a:rPr lang="en-US" sz="1400" dirty="0" smtClean="0"/>
              <a:t>on small particles and 7.5 on </a:t>
            </a:r>
            <a:r>
              <a:rPr lang="en-US" sz="1400" dirty="0"/>
              <a:t>3 </a:t>
            </a:r>
            <a:r>
              <a:rPr lang="en-US" sz="1400" dirty="0" err="1"/>
              <a:t>μm</a:t>
            </a:r>
            <a:r>
              <a:rPr lang="en-US" sz="1400" dirty="0"/>
              <a:t> particles </a:t>
            </a:r>
            <a:r>
              <a:rPr lang="en-US" sz="1400" dirty="0" smtClean="0"/>
              <a:t>by </a:t>
            </a:r>
            <a:r>
              <a:rPr lang="en-US" sz="1400" dirty="0"/>
              <a:t>simply adjusting the mask nosepiece to the </a:t>
            </a:r>
            <a:r>
              <a:rPr lang="en-US" sz="1400" dirty="0" smtClean="0"/>
              <a:t>nose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2060"/>
                </a:solidFill>
              </a:rPr>
              <a:t>Surgical mask: </a:t>
            </a:r>
            <a:r>
              <a:rPr lang="en-US" sz="1600" dirty="0" smtClean="0"/>
              <a:t>highest total </a:t>
            </a:r>
            <a:r>
              <a:rPr lang="en-US" sz="1600" dirty="0"/>
              <a:t>inward leakage, </a:t>
            </a:r>
            <a:r>
              <a:rPr lang="en-US" sz="1600" dirty="0" smtClean="0"/>
              <a:t>max of </a:t>
            </a:r>
            <a:r>
              <a:rPr lang="en-US" sz="1600" dirty="0">
                <a:solidFill>
                  <a:srgbClr val="002060"/>
                </a:solidFill>
              </a:rPr>
              <a:t>70%</a:t>
            </a:r>
            <a:r>
              <a:rPr lang="en-US" sz="1600" dirty="0"/>
              <a:t> </a:t>
            </a:r>
            <a:r>
              <a:rPr lang="en-US" sz="1600" dirty="0" smtClean="0"/>
              <a:t>for smallest particle</a:t>
            </a:r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TIL improved </a:t>
            </a:r>
            <a:r>
              <a:rPr lang="en-US" sz="1400" dirty="0"/>
              <a:t>by a factor of </a:t>
            </a:r>
            <a:r>
              <a:rPr lang="en-US" sz="1400" dirty="0" smtClean="0"/>
              <a:t>4 when adjusted </a:t>
            </a:r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TIL 6 </a:t>
            </a:r>
            <a:r>
              <a:rPr lang="en-US" sz="1400" dirty="0"/>
              <a:t>times higher compared to the adjusted </a:t>
            </a:r>
            <a:r>
              <a:rPr lang="en-US" sz="1400" dirty="0" smtClean="0"/>
              <a:t>FFP2 mask </a:t>
            </a:r>
            <a:r>
              <a:rPr lang="en-US" sz="1400" dirty="0"/>
              <a:t>for the smallest particles and over 12 times higher </a:t>
            </a:r>
            <a:r>
              <a:rPr lang="en-US" sz="1400" dirty="0" smtClean="0"/>
              <a:t>for particles </a:t>
            </a:r>
            <a:r>
              <a:rPr lang="en-US" sz="1400" dirty="0"/>
              <a:t>of&gt;3 </a:t>
            </a:r>
            <a:r>
              <a:rPr lang="en-US" sz="1400" dirty="0" err="1" smtClean="0"/>
              <a:t>μm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/>
              <a:t>Reading with </a:t>
            </a:r>
            <a:r>
              <a:rPr lang="en-US" sz="1400" dirty="0" smtClean="0"/>
              <a:t>loud </a:t>
            </a:r>
            <a:r>
              <a:rPr lang="en-US" sz="1400" dirty="0"/>
              <a:t>voice (∼ 80 </a:t>
            </a:r>
            <a:r>
              <a:rPr lang="en-US" sz="1400" dirty="0" err="1"/>
              <a:t>dBA</a:t>
            </a:r>
            <a:r>
              <a:rPr lang="en-US" sz="1400" dirty="0"/>
              <a:t> to 90 </a:t>
            </a:r>
            <a:r>
              <a:rPr lang="en-US" sz="1400" dirty="0" err="1"/>
              <a:t>dBA</a:t>
            </a:r>
            <a:r>
              <a:rPr lang="en-US" sz="1400" dirty="0"/>
              <a:t>) </a:t>
            </a:r>
            <a:r>
              <a:rPr lang="en-US" sz="1400" dirty="0" smtClean="0"/>
              <a:t>decrease </a:t>
            </a:r>
            <a:r>
              <a:rPr lang="en-US" sz="1400" dirty="0"/>
              <a:t>the TIL </a:t>
            </a:r>
            <a:r>
              <a:rPr lang="en-US" sz="1400" dirty="0" smtClean="0"/>
              <a:t>as compared </a:t>
            </a:r>
            <a:r>
              <a:rPr lang="en-US" sz="1400" dirty="0"/>
              <a:t>to breathing through the nose by </a:t>
            </a:r>
            <a:r>
              <a:rPr lang="en-US" sz="1400" dirty="0" smtClean="0"/>
              <a:t>factor of 3 </a:t>
            </a:r>
            <a:r>
              <a:rPr lang="en-US" sz="1400" dirty="0"/>
              <a:t>for the adjusted FFP2 mask</a:t>
            </a:r>
            <a:endParaRPr lang="en-US" sz="1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203848" y="4280778"/>
            <a:ext cx="5760640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Thus, a better-fitting mask has </a:t>
            </a:r>
            <a:r>
              <a:rPr lang="en-US" sz="1400" dirty="0" smtClean="0">
                <a:solidFill>
                  <a:schemeClr val="bg1"/>
                </a:solidFill>
              </a:rPr>
              <a:t>a higher </a:t>
            </a:r>
            <a:r>
              <a:rPr lang="en-US" sz="1400" dirty="0">
                <a:solidFill>
                  <a:schemeClr val="bg1"/>
                </a:solidFill>
              </a:rPr>
              <a:t>relative protection from large particles compared to </a:t>
            </a:r>
            <a:r>
              <a:rPr lang="en-US" sz="1400" dirty="0" smtClean="0">
                <a:solidFill>
                  <a:schemeClr val="bg1"/>
                </a:solidFill>
              </a:rPr>
              <a:t>small particles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1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35896" y="1194306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Effective Respiratory Tract Penetration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5896" y="1563638"/>
            <a:ext cx="547393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deposition fraction in different regions of </a:t>
            </a:r>
            <a:r>
              <a:rPr lang="en-US" sz="1400" dirty="0" smtClean="0"/>
              <a:t>the respiratory </a:t>
            </a:r>
            <a:r>
              <a:rPr lang="en-US" sz="1400" dirty="0"/>
              <a:t>tract behaves </a:t>
            </a:r>
            <a:r>
              <a:rPr lang="en-US" sz="1400" dirty="0" smtClean="0"/>
              <a:t>differently particle shrinkage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Impact </a:t>
            </a:r>
            <a:r>
              <a:rPr lang="en-US" sz="1400" dirty="0"/>
              <a:t>of </a:t>
            </a:r>
            <a:r>
              <a:rPr lang="en-US" sz="1400" dirty="0" smtClean="0"/>
              <a:t>shrinkage factor (w) </a:t>
            </a:r>
            <a:r>
              <a:rPr lang="en-US" sz="1400" dirty="0"/>
              <a:t>is </a:t>
            </a:r>
            <a:r>
              <a:rPr lang="en-US" sz="1400" dirty="0" smtClean="0"/>
              <a:t>more </a:t>
            </a:r>
            <a:r>
              <a:rPr lang="en-US" sz="1400" dirty="0"/>
              <a:t>visible for the leak-included than </a:t>
            </a:r>
            <a:r>
              <a:rPr lang="en-US" sz="1400" dirty="0" smtClean="0"/>
              <a:t>leak-free penetration</a:t>
            </a:r>
            <a:r>
              <a:rPr lang="en-US" sz="1400" dirty="0"/>
              <a:t>. </a:t>
            </a:r>
            <a:endParaRPr lang="en-US" sz="1400" dirty="0" smtClean="0"/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200" dirty="0"/>
              <a:t>C</a:t>
            </a:r>
            <a:r>
              <a:rPr lang="en-US" sz="1200" dirty="0" smtClean="0"/>
              <a:t>ombined </a:t>
            </a:r>
            <a:r>
              <a:rPr lang="en-US" sz="1200" dirty="0"/>
              <a:t>penetration for FFP2 masks </a:t>
            </a:r>
            <a:r>
              <a:rPr lang="en-US" sz="1200" dirty="0" smtClean="0"/>
              <a:t>with leakage </a:t>
            </a:r>
            <a:r>
              <a:rPr lang="en-US" sz="1200" dirty="0"/>
              <a:t>increases with particle shrinkage factor, since </a:t>
            </a:r>
            <a:r>
              <a:rPr lang="en-US" sz="1200" dirty="0" smtClean="0"/>
              <a:t>large particles </a:t>
            </a:r>
            <a:r>
              <a:rPr lang="en-US" sz="1200" dirty="0"/>
              <a:t>that penetrate through the mask of infectious </a:t>
            </a:r>
            <a:r>
              <a:rPr lang="en-US" sz="1200" dirty="0" smtClean="0"/>
              <a:t>have higher </a:t>
            </a:r>
            <a:r>
              <a:rPr lang="en-US" sz="1200" dirty="0"/>
              <a:t>penetration probability through the mask of </a:t>
            </a:r>
            <a:r>
              <a:rPr lang="en-US" sz="1200" dirty="0" smtClean="0"/>
              <a:t>susceptible as </a:t>
            </a:r>
            <a:r>
              <a:rPr lang="en-US" sz="1200" dirty="0"/>
              <a:t>they get smaller by a factor of w.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Increases </a:t>
            </a:r>
            <a:r>
              <a:rPr lang="en-US" sz="1400" dirty="0"/>
              <a:t>the </a:t>
            </a:r>
            <a:r>
              <a:rPr lang="en-US" sz="1400" dirty="0" err="1"/>
              <a:t>inhalability</a:t>
            </a:r>
            <a:r>
              <a:rPr lang="en-US" sz="1400" dirty="0"/>
              <a:t> probability of particles with initial </a:t>
            </a:r>
            <a:r>
              <a:rPr lang="en-US" sz="1400" dirty="0" smtClean="0"/>
              <a:t>wet diameter </a:t>
            </a:r>
            <a:r>
              <a:rPr lang="en-US" sz="1400" dirty="0"/>
              <a:t>of &gt;7 </a:t>
            </a:r>
            <a:r>
              <a:rPr lang="en-US" sz="1400" dirty="0" err="1"/>
              <a:t>μm</a:t>
            </a:r>
            <a:r>
              <a:rPr lang="en-US" sz="1400" dirty="0"/>
              <a:t>.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Particles </a:t>
            </a:r>
            <a:r>
              <a:rPr lang="en-US" sz="1400" dirty="0"/>
              <a:t>with wet </a:t>
            </a:r>
            <a:r>
              <a:rPr lang="en-US" sz="1400" dirty="0" smtClean="0"/>
              <a:t>diameters of </a:t>
            </a:r>
            <a:r>
              <a:rPr lang="en-US" sz="1400" dirty="0"/>
              <a:t>1 </a:t>
            </a:r>
            <a:r>
              <a:rPr lang="en-US" sz="1400" dirty="0" err="1"/>
              <a:t>μm</a:t>
            </a:r>
            <a:r>
              <a:rPr lang="en-US" sz="1400" dirty="0"/>
              <a:t> to 3 </a:t>
            </a:r>
            <a:r>
              <a:rPr lang="en-US" sz="1400" dirty="0" err="1"/>
              <a:t>μm</a:t>
            </a:r>
            <a:r>
              <a:rPr lang="en-US" sz="1400" dirty="0"/>
              <a:t> would have about 10% lower probability </a:t>
            </a:r>
            <a:r>
              <a:rPr lang="en-US" sz="1400" dirty="0" smtClean="0"/>
              <a:t>of deposition </a:t>
            </a:r>
            <a:r>
              <a:rPr lang="en-US" sz="1400" dirty="0"/>
              <a:t>when w = 4 (shrinkage </a:t>
            </a:r>
            <a:r>
              <a:rPr lang="en-US" sz="1400" dirty="0" smtClean="0"/>
              <a:t>ratio)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For w </a:t>
            </a:r>
            <a:r>
              <a:rPr lang="en-US" sz="1400" dirty="0"/>
              <a:t>= 4, the maximum penetration occurs for ∼ 1.5-μm particles</a:t>
            </a:r>
            <a:r>
              <a:rPr lang="en-US" sz="1400" dirty="0" smtClean="0"/>
              <a:t>, whereas</a:t>
            </a:r>
            <a:r>
              <a:rPr lang="en-US" sz="1400" dirty="0"/>
              <a:t>, in case of no shrinkage (i.e., w = 1), the </a:t>
            </a:r>
            <a:r>
              <a:rPr lang="en-US" sz="1400" dirty="0" smtClean="0"/>
              <a:t>maximum penetration </a:t>
            </a:r>
            <a:r>
              <a:rPr lang="en-US" sz="1400" dirty="0"/>
              <a:t>occurs for the smallest particle size.</a:t>
            </a:r>
            <a:endParaRPr lang="en-US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7614"/>
            <a:ext cx="3456384" cy="344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6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203848" y="1123464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Exposure/Infection Risk for COVID-19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31840" y="1496747"/>
            <a:ext cx="57606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5-μm </a:t>
            </a:r>
            <a:r>
              <a:rPr lang="en-US" sz="1400" dirty="0"/>
              <a:t>cutoff, the typical cutoff size for aerosols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A scenario: Distancing without mask</a:t>
            </a:r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200" dirty="0" smtClean="0"/>
              <a:t>Increasing </a:t>
            </a:r>
            <a:r>
              <a:rPr lang="en-US" sz="1200" dirty="0"/>
              <a:t>distancing from 1.5 m to 3.0 m reduces risk of infection when infectious is breathing but not for a speaking infectious, but universal masking is an extremely effective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B scenario: </a:t>
            </a:r>
            <a:r>
              <a:rPr lang="en-US" sz="1400" b="1" dirty="0">
                <a:solidFill>
                  <a:srgbClr val="002060"/>
                </a:solidFill>
              </a:rPr>
              <a:t>both infectious and susceptible wear FFP2 masks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200" dirty="0" smtClean="0"/>
              <a:t>A </a:t>
            </a:r>
            <a:r>
              <a:rPr lang="en-US" sz="1200" dirty="0"/>
              <a:t>reduction in the risk of infection by a factor of ∼ 75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C scenario</a:t>
            </a:r>
            <a:r>
              <a:rPr lang="en-US" sz="1400" b="1" dirty="0">
                <a:solidFill>
                  <a:srgbClr val="002060"/>
                </a:solidFill>
              </a:rPr>
              <a:t>: only the susceptible adheres to masking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Even </a:t>
            </a:r>
            <a:r>
              <a:rPr lang="en-US" sz="1100" dirty="0"/>
              <a:t>when they are distancing, the probability of infection risk can be as high as ∼10% if the susceptible wears an adjusted FFP2 mask, or ∼70% if the susceptible wears a surgical mask while in the exhalation cone of a speaking infectious. </a:t>
            </a:r>
            <a:endParaRPr lang="en-US" sz="1100" dirty="0" smtClean="0"/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An </a:t>
            </a:r>
            <a:r>
              <a:rPr lang="en-US" sz="1100" dirty="0"/>
              <a:t>adjusted FFP2 mask reduces risk of infection by about a factor of 10 compared to an adjusted surgical mask, independent of the infectious activity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Difference between A and </a:t>
            </a:r>
            <a:r>
              <a:rPr lang="en-US" sz="1400" b="1" dirty="0">
                <a:solidFill>
                  <a:srgbClr val="002060"/>
                </a:solidFill>
              </a:rPr>
              <a:t>B scenario: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The </a:t>
            </a:r>
            <a:r>
              <a:rPr lang="en-US" sz="1100" dirty="0"/>
              <a:t>reason for such a significant deviation </a:t>
            </a:r>
            <a:r>
              <a:rPr lang="en-US" sz="1100" dirty="0" smtClean="0"/>
              <a:t>between breathing </a:t>
            </a:r>
            <a:r>
              <a:rPr lang="en-US" sz="1100" dirty="0"/>
              <a:t>and speaking is </a:t>
            </a:r>
            <a:r>
              <a:rPr lang="en-US" sz="1100" dirty="0" smtClean="0"/>
              <a:t>the </a:t>
            </a:r>
            <a:r>
              <a:rPr lang="en-US" sz="1100" dirty="0"/>
              <a:t>increased probability of </a:t>
            </a:r>
            <a:r>
              <a:rPr lang="en-US" sz="1100" dirty="0" smtClean="0"/>
              <a:t>producing &gt;</a:t>
            </a:r>
            <a:r>
              <a:rPr lang="en-US" sz="1100" dirty="0"/>
              <a:t>10 </a:t>
            </a:r>
            <a:r>
              <a:rPr lang="en-US" sz="1100" dirty="0" err="1"/>
              <a:t>μm</a:t>
            </a:r>
            <a:r>
              <a:rPr lang="en-US" sz="1100" dirty="0"/>
              <a:t> for vocalization-associated </a:t>
            </a:r>
            <a:r>
              <a:rPr lang="en-US" sz="1100" dirty="0" smtClean="0"/>
              <a:t>activities, </a:t>
            </a:r>
            <a:r>
              <a:rPr lang="fr-FR" sz="1100" dirty="0" err="1" smtClean="0"/>
              <a:t>this</a:t>
            </a:r>
            <a:r>
              <a:rPr lang="fr-FR" sz="1100" dirty="0" smtClean="0"/>
              <a:t> </a:t>
            </a:r>
            <a:r>
              <a:rPr lang="en-US" sz="1100" dirty="0" smtClean="0"/>
              <a:t>deviation </a:t>
            </a:r>
            <a:r>
              <a:rPr lang="en-US" sz="1100" dirty="0"/>
              <a:t>in the trend disappears for masking </a:t>
            </a:r>
            <a:r>
              <a:rPr lang="en-US" sz="1100" dirty="0" smtClean="0"/>
              <a:t>scenario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lang="en-US" sz="11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69891"/>
            <a:ext cx="2592288" cy="40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7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555930" y="1203598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Risk </a:t>
            </a:r>
            <a:r>
              <a:rPr lang="en-US" b="1" i="1" dirty="0">
                <a:solidFill>
                  <a:srgbClr val="002060"/>
                </a:solidFill>
              </a:rPr>
              <a:t>of infection as a function of exposure duration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19926" y="1622866"/>
            <a:ext cx="51125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b="1" dirty="0">
                <a:solidFill>
                  <a:srgbClr val="002060"/>
                </a:solidFill>
              </a:rPr>
              <a:t>distancing scenarios quickly becomes unsafe</a:t>
            </a:r>
            <a:r>
              <a:rPr lang="en-US" sz="1400" dirty="0" smtClean="0"/>
              <a:t>, already </a:t>
            </a:r>
            <a:r>
              <a:rPr lang="en-US" sz="1400" dirty="0"/>
              <a:t>after about 1.5 min for a speaking infectious, </a:t>
            </a:r>
            <a:endParaRPr lang="en-US" sz="1400" dirty="0" smtClean="0"/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400" dirty="0"/>
              <a:t>T</a:t>
            </a:r>
            <a:r>
              <a:rPr lang="en-US" sz="1400" dirty="0" smtClean="0"/>
              <a:t>he risk </a:t>
            </a:r>
            <a:r>
              <a:rPr lang="en-US" sz="1400" dirty="0"/>
              <a:t>of infection for the susceptible at a distance of </a:t>
            </a:r>
            <a:r>
              <a:rPr lang="en-US" sz="1400" b="1" dirty="0">
                <a:solidFill>
                  <a:srgbClr val="002060"/>
                </a:solidFill>
              </a:rPr>
              <a:t>1.5 m is 90</a:t>
            </a:r>
            <a:r>
              <a:rPr lang="en-US" sz="1400" b="1" dirty="0" smtClean="0">
                <a:solidFill>
                  <a:srgbClr val="002060"/>
                </a:solidFill>
              </a:rPr>
              <a:t>%.</a:t>
            </a:r>
          </a:p>
          <a:p>
            <a:pPr marL="268288" lvl="1" indent="-8890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All the </a:t>
            </a:r>
            <a:r>
              <a:rPr lang="en-US" sz="1400" b="1" dirty="0">
                <a:solidFill>
                  <a:srgbClr val="002060"/>
                </a:solidFill>
              </a:rPr>
              <a:t>speaking infectious scenarios </a:t>
            </a:r>
            <a:r>
              <a:rPr lang="en-US" sz="1400" dirty="0"/>
              <a:t>with the exception of </a:t>
            </a:r>
            <a:r>
              <a:rPr lang="en-US" sz="1400" dirty="0" smtClean="0"/>
              <a:t>mask-FF bypass </a:t>
            </a:r>
            <a:r>
              <a:rPr lang="en-US" sz="1400" dirty="0"/>
              <a:t>the 1</a:t>
            </a:r>
            <a:r>
              <a:rPr lang="en-US" sz="1400" dirty="0" smtClean="0"/>
              <a:t>% threshold </a:t>
            </a:r>
            <a:r>
              <a:rPr lang="en-US" sz="1400" dirty="0"/>
              <a:t>within a </a:t>
            </a:r>
            <a:r>
              <a:rPr lang="en-US" sz="1400" dirty="0" smtClean="0"/>
              <a:t>few minutes </a:t>
            </a:r>
            <a:r>
              <a:rPr lang="en-US" sz="1400" dirty="0"/>
              <a:t>and reach&gt;10% </a:t>
            </a:r>
            <a:r>
              <a:rPr lang="en-US" sz="1400" dirty="0" smtClean="0"/>
              <a:t>in 1 </a:t>
            </a:r>
            <a:r>
              <a:rPr lang="en-US" sz="1400" dirty="0"/>
              <a:t>h. </a:t>
            </a:r>
          </a:p>
          <a:p>
            <a:pPr marL="271463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b="1" dirty="0">
                <a:solidFill>
                  <a:srgbClr val="002060"/>
                </a:solidFill>
              </a:rPr>
              <a:t>only breathing infectious </a:t>
            </a:r>
            <a:r>
              <a:rPr lang="en-US" sz="1400" dirty="0"/>
              <a:t>scenario associated with</a:t>
            </a:r>
            <a:r>
              <a:rPr lang="en-US" sz="1400" b="1" dirty="0">
                <a:solidFill>
                  <a:srgbClr val="002060"/>
                </a:solidFill>
              </a:rPr>
              <a:t> &gt;10</a:t>
            </a:r>
            <a:r>
              <a:rPr lang="en-US" sz="1400" b="1" dirty="0" smtClean="0">
                <a:solidFill>
                  <a:srgbClr val="002060"/>
                </a:solidFill>
              </a:rPr>
              <a:t>% infection </a:t>
            </a:r>
            <a:r>
              <a:rPr lang="en-US" sz="1400" b="1" dirty="0">
                <a:solidFill>
                  <a:srgbClr val="002060"/>
                </a:solidFill>
              </a:rPr>
              <a:t>risk in 1 h is the distancing-1.5m scenario.</a:t>
            </a:r>
            <a:r>
              <a:rPr lang="en-US" sz="1400" dirty="0"/>
              <a:t> </a:t>
            </a:r>
            <a:endParaRPr lang="en-US" sz="1400" dirty="0" smtClean="0"/>
          </a:p>
          <a:p>
            <a:pPr marL="271463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b="1" dirty="0" smtClean="0">
                <a:solidFill>
                  <a:srgbClr val="002060"/>
                </a:solidFill>
              </a:rPr>
              <a:t>safest scenarios</a:t>
            </a:r>
            <a:r>
              <a:rPr lang="en-US" sz="1400" dirty="0" smtClean="0"/>
              <a:t> </a:t>
            </a:r>
            <a:r>
              <a:rPr lang="en-US" sz="1400" dirty="0"/>
              <a:t>that stay below the 1%threshold for </a:t>
            </a:r>
            <a:r>
              <a:rPr lang="en-US" sz="1400" b="1" dirty="0">
                <a:solidFill>
                  <a:srgbClr val="002060"/>
                </a:solidFill>
              </a:rPr>
              <a:t>1 h of exposure </a:t>
            </a:r>
            <a:r>
              <a:rPr lang="en-US" sz="1400" dirty="0" smtClean="0"/>
              <a:t>in order </a:t>
            </a:r>
            <a:r>
              <a:rPr lang="en-US" sz="1400" dirty="0"/>
              <a:t>of best to worse are </a:t>
            </a:r>
            <a:r>
              <a:rPr lang="en-US" sz="1400" b="1" dirty="0">
                <a:solidFill>
                  <a:srgbClr val="002060"/>
                </a:solidFill>
              </a:rPr>
              <a:t>mask-FF for breathing and </a:t>
            </a:r>
            <a:r>
              <a:rPr lang="en-US" sz="1400" b="1" dirty="0" smtClean="0">
                <a:solidFill>
                  <a:srgbClr val="002060"/>
                </a:solidFill>
              </a:rPr>
              <a:t>speaking </a:t>
            </a:r>
            <a:r>
              <a:rPr lang="en-US" sz="1400" dirty="0" smtClean="0"/>
              <a:t>infectious</a:t>
            </a:r>
            <a:r>
              <a:rPr lang="en-US" sz="1400" dirty="0"/>
              <a:t>, respectively, followed by the </a:t>
            </a:r>
            <a:r>
              <a:rPr lang="en-US" sz="1400" b="1" dirty="0">
                <a:solidFill>
                  <a:srgbClr val="002060"/>
                </a:solidFill>
              </a:rPr>
              <a:t>mixed-F with a </a:t>
            </a:r>
            <a:r>
              <a:rPr lang="en-US" sz="1400" b="1" dirty="0" smtClean="0">
                <a:solidFill>
                  <a:srgbClr val="002060"/>
                </a:solidFill>
              </a:rPr>
              <a:t>breathing infectious</a:t>
            </a:r>
            <a:r>
              <a:rPr lang="en-US" sz="1400" dirty="0"/>
              <a:t>.</a:t>
            </a:r>
            <a:endParaRPr lang="en-US" sz="1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5" y="1635646"/>
            <a:ext cx="3409583" cy="268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35896" y="1131590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Different </a:t>
            </a:r>
            <a:r>
              <a:rPr lang="en-US" b="1" i="1" dirty="0">
                <a:solidFill>
                  <a:srgbClr val="002060"/>
                </a:solidFill>
              </a:rPr>
              <a:t>combinations of </a:t>
            </a:r>
            <a:r>
              <a:rPr lang="en-US" b="1" i="1" dirty="0" smtClean="0">
                <a:solidFill>
                  <a:srgbClr val="002060"/>
                </a:solidFill>
              </a:rPr>
              <a:t>mask </a:t>
            </a:r>
            <a:r>
              <a:rPr lang="en-US" b="1" i="1" dirty="0">
                <a:solidFill>
                  <a:srgbClr val="002060"/>
                </a:solidFill>
              </a:rPr>
              <a:t>fittings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25204" y="1635646"/>
            <a:ext cx="54392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Best </a:t>
            </a:r>
            <a:r>
              <a:rPr lang="en-US" sz="1400" dirty="0"/>
              <a:t>preventive measure is </a:t>
            </a:r>
            <a:r>
              <a:rPr lang="en-US" sz="1400" dirty="0" smtClean="0"/>
              <a:t>an adjusted FFP2 </a:t>
            </a:r>
            <a:r>
              <a:rPr lang="en-US" sz="1400" dirty="0"/>
              <a:t>mask (case FF) for both infectious and susceptible,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Least </a:t>
            </a:r>
            <a:r>
              <a:rPr lang="en-US" sz="1400" dirty="0"/>
              <a:t>safe measure is for both to wear a surgical mask (</a:t>
            </a:r>
            <a:r>
              <a:rPr lang="en-US" sz="1400" dirty="0" smtClean="0"/>
              <a:t>case SS).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Very </a:t>
            </a:r>
            <a:r>
              <a:rPr lang="en-US" sz="1400" dirty="0"/>
              <a:t>loosely fitted FFP2 masks (case </a:t>
            </a:r>
            <a:r>
              <a:rPr lang="en-US" sz="1400" dirty="0" err="1"/>
              <a:t>ff</a:t>
            </a:r>
            <a:r>
              <a:rPr lang="en-US" sz="1400" dirty="0"/>
              <a:t>) </a:t>
            </a:r>
            <a:r>
              <a:rPr lang="en-US" sz="1400" dirty="0" smtClean="0"/>
              <a:t>outperform adjusted </a:t>
            </a:r>
            <a:r>
              <a:rPr lang="en-US" sz="1400" dirty="0"/>
              <a:t>surgical masks (case SS) by a </a:t>
            </a:r>
            <a:r>
              <a:rPr lang="en-US" sz="1400" b="1" dirty="0">
                <a:solidFill>
                  <a:srgbClr val="002060"/>
                </a:solidFill>
              </a:rPr>
              <a:t>factor of 2.5</a:t>
            </a:r>
            <a:r>
              <a:rPr lang="en-US" sz="1400" dirty="0"/>
              <a:t>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/>
              <a:t>Proper nosepiece adjustment for FFP2 masks can decrease </a:t>
            </a:r>
            <a:r>
              <a:rPr lang="en-US" sz="1400" dirty="0" smtClean="0"/>
              <a:t>risk of </a:t>
            </a:r>
            <a:r>
              <a:rPr lang="en-US" sz="1400" dirty="0"/>
              <a:t>infection </a:t>
            </a:r>
            <a:r>
              <a:rPr lang="en-US" sz="1400" b="1" dirty="0">
                <a:solidFill>
                  <a:srgbClr val="002060"/>
                </a:solidFill>
              </a:rPr>
              <a:t>by a factor of 30 </a:t>
            </a:r>
            <a:r>
              <a:rPr lang="en-US" sz="1400" dirty="0"/>
              <a:t>(case FF vs. case </a:t>
            </a:r>
            <a:r>
              <a:rPr lang="en-US" sz="1400" dirty="0" err="1"/>
              <a:t>ff</a:t>
            </a:r>
            <a:r>
              <a:rPr lang="en-US" sz="1400" dirty="0"/>
              <a:t>),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If </a:t>
            </a:r>
            <a:r>
              <a:rPr lang="en-US" sz="1400" dirty="0"/>
              <a:t>at </a:t>
            </a:r>
            <a:r>
              <a:rPr lang="en-US" sz="1400" dirty="0" smtClean="0"/>
              <a:t>least one </a:t>
            </a:r>
            <a:r>
              <a:rPr lang="en-US" sz="1400" dirty="0"/>
              <a:t>of the infectious or susceptible adjust their FFP2 masks, </a:t>
            </a:r>
            <a:r>
              <a:rPr lang="en-US" sz="1400" dirty="0" smtClean="0"/>
              <a:t>the increase </a:t>
            </a:r>
            <a:r>
              <a:rPr lang="en-US" sz="1400" dirty="0"/>
              <a:t>in risk compared to case FF is about </a:t>
            </a:r>
            <a:r>
              <a:rPr lang="en-US" sz="1400" b="1" dirty="0">
                <a:solidFill>
                  <a:srgbClr val="002060"/>
                </a:solidFill>
              </a:rPr>
              <a:t>5 to 7 times.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Risk of </a:t>
            </a:r>
            <a:r>
              <a:rPr lang="en-US" sz="1400" dirty="0"/>
              <a:t>infection for asymmetric cases, that is, </a:t>
            </a:r>
            <a:r>
              <a:rPr lang="en-US" sz="1400" dirty="0" err="1"/>
              <a:t>Ff</a:t>
            </a:r>
            <a:r>
              <a:rPr lang="en-US" sz="1400" dirty="0"/>
              <a:t> vs. </a:t>
            </a:r>
            <a:r>
              <a:rPr lang="en-US" sz="1400" dirty="0" err="1"/>
              <a:t>fF</a:t>
            </a:r>
            <a:r>
              <a:rPr lang="en-US" sz="1400" dirty="0"/>
              <a:t>, FS vs. SF, </a:t>
            </a:r>
            <a:r>
              <a:rPr lang="en-US" sz="1400" dirty="0" smtClean="0"/>
              <a:t>and </a:t>
            </a:r>
            <a:r>
              <a:rPr lang="en-US" sz="1400" dirty="0" err="1" smtClean="0"/>
              <a:t>fS</a:t>
            </a:r>
            <a:r>
              <a:rPr lang="en-US" sz="1400" dirty="0" smtClean="0"/>
              <a:t> </a:t>
            </a:r>
            <a:r>
              <a:rPr lang="en-US" sz="1400" dirty="0"/>
              <a:t>vs. Sf, is lower by about 7 to 50% when the better mask </a:t>
            </a:r>
            <a:r>
              <a:rPr lang="en-US" sz="1400" dirty="0" smtClean="0"/>
              <a:t>or the </a:t>
            </a:r>
            <a:r>
              <a:rPr lang="en-US" sz="1400" dirty="0"/>
              <a:t>better-adjusted mask is worn by the infectious. </a:t>
            </a:r>
            <a:endParaRPr lang="en-US" sz="1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64" y="1216378"/>
            <a:ext cx="335545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2246" y="4694755"/>
            <a:ext cx="6192688" cy="33855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Masks </a:t>
            </a:r>
            <a:r>
              <a:rPr lang="en-US" sz="1600" dirty="0">
                <a:solidFill>
                  <a:schemeClr val="bg1"/>
                </a:solidFill>
              </a:rPr>
              <a:t>are more effective outwardly (protection of </a:t>
            </a:r>
            <a:r>
              <a:rPr lang="en-US" sz="1600" dirty="0" smtClean="0">
                <a:solidFill>
                  <a:schemeClr val="bg1"/>
                </a:solidFill>
              </a:rPr>
              <a:t>third parties</a:t>
            </a:r>
            <a:r>
              <a:rPr lang="en-US" sz="1600" dirty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059582"/>
            <a:ext cx="32016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F: with nosepiece adjustments and f: without nosepiece adjustments</a:t>
            </a:r>
          </a:p>
        </p:txBody>
      </p:sp>
    </p:spTree>
    <p:extLst>
      <p:ext uri="{BB962C8B-B14F-4D97-AF65-F5344CB8AC3E}">
        <p14:creationId xmlns:p14="http://schemas.microsoft.com/office/powerpoint/2010/main" val="14484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smtClean="0">
                <a:solidFill>
                  <a:srgbClr val="002060"/>
                </a:solidFill>
              </a:rPr>
            </a:br>
            <a:r>
              <a:rPr lang="en-US" sz="2000" b="1" smtClean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Conclusions</a:t>
            </a:r>
          </a:p>
          <a:p>
            <a:pPr marL="176213" indent="-176213"/>
            <a:r>
              <a:rPr lang="en-US" sz="1400" b="1" dirty="0" smtClean="0">
                <a:solidFill>
                  <a:srgbClr val="002060"/>
                </a:solidFill>
              </a:rPr>
              <a:t>Social </a:t>
            </a:r>
            <a:r>
              <a:rPr lang="en-US" sz="1400" b="1" dirty="0">
                <a:solidFill>
                  <a:srgbClr val="002060"/>
                </a:solidFill>
              </a:rPr>
              <a:t>distancing alone without </a:t>
            </a:r>
            <a:r>
              <a:rPr lang="en-US" sz="1400" b="1" dirty="0" smtClean="0">
                <a:solidFill>
                  <a:srgbClr val="002060"/>
                </a:solidFill>
              </a:rPr>
              <a:t>masking is </a:t>
            </a:r>
            <a:r>
              <a:rPr lang="en-US" sz="1400" b="1" dirty="0">
                <a:solidFill>
                  <a:srgbClr val="002060"/>
                </a:solidFill>
              </a:rPr>
              <a:t>associated with a very high risk of infection</a:t>
            </a:r>
            <a:r>
              <a:rPr lang="en-US" sz="1400" dirty="0"/>
              <a:t>, especially </a:t>
            </a:r>
            <a:r>
              <a:rPr lang="en-US" sz="1400" dirty="0" smtClean="0"/>
              <a:t>where </a:t>
            </a:r>
            <a:r>
              <a:rPr lang="en-US" sz="1400" dirty="0"/>
              <a:t>infectious is speaking. </a:t>
            </a:r>
            <a:endParaRPr lang="en-US" sz="1400" dirty="0" smtClean="0"/>
          </a:p>
          <a:p>
            <a:pPr marL="176213" indent="-176213"/>
            <a:r>
              <a:rPr lang="en-US" sz="1400" b="1" dirty="0" smtClean="0">
                <a:solidFill>
                  <a:srgbClr val="002060"/>
                </a:solidFill>
              </a:rPr>
              <a:t>High </a:t>
            </a:r>
            <a:r>
              <a:rPr lang="en-US" sz="1400" b="1" dirty="0">
                <a:solidFill>
                  <a:srgbClr val="002060"/>
                </a:solidFill>
              </a:rPr>
              <a:t>infection risks </a:t>
            </a:r>
            <a:r>
              <a:rPr lang="en-US" sz="1400" b="1" dirty="0" smtClean="0">
                <a:solidFill>
                  <a:srgbClr val="002060"/>
                </a:solidFill>
              </a:rPr>
              <a:t>are also </a:t>
            </a:r>
            <a:r>
              <a:rPr lang="en-US" sz="1400" b="1" dirty="0">
                <a:solidFill>
                  <a:srgbClr val="002060"/>
                </a:solidFill>
              </a:rPr>
              <a:t>expected when only the susceptible wears a face mask</a:t>
            </a:r>
            <a:r>
              <a:rPr lang="en-US" sz="1400" dirty="0"/>
              <a:t>, </a:t>
            </a:r>
            <a:r>
              <a:rPr lang="en-US" sz="1400" dirty="0" smtClean="0"/>
              <a:t>even with </a:t>
            </a:r>
            <a:r>
              <a:rPr lang="en-US" sz="1400" dirty="0"/>
              <a:t>social distancing</a:t>
            </a:r>
            <a:r>
              <a:rPr lang="en-US" sz="1400" dirty="0" smtClean="0"/>
              <a:t>.</a:t>
            </a:r>
          </a:p>
          <a:p>
            <a:pPr marL="176213" indent="-176213"/>
            <a:r>
              <a:rPr lang="en-US" sz="1400" b="1" dirty="0" smtClean="0">
                <a:solidFill>
                  <a:srgbClr val="002060"/>
                </a:solidFill>
              </a:rPr>
              <a:t>Universal masking </a:t>
            </a:r>
            <a:r>
              <a:rPr lang="en-US" sz="1400" b="1" dirty="0">
                <a:solidFill>
                  <a:srgbClr val="002060"/>
                </a:solidFill>
              </a:rPr>
              <a:t>is the </a:t>
            </a:r>
            <a:r>
              <a:rPr lang="en-US" sz="1400" b="1" dirty="0" smtClean="0">
                <a:solidFill>
                  <a:srgbClr val="002060"/>
                </a:solidFill>
              </a:rPr>
              <a:t>most effective </a:t>
            </a:r>
            <a:r>
              <a:rPr lang="en-US" sz="1400" b="1" dirty="0">
                <a:solidFill>
                  <a:srgbClr val="002060"/>
                </a:solidFill>
              </a:rPr>
              <a:t>method </a:t>
            </a:r>
            <a:r>
              <a:rPr lang="en-US" sz="1400" dirty="0"/>
              <a:t>for limiting airborne transmission of </a:t>
            </a:r>
            <a:r>
              <a:rPr lang="en-US" sz="1400" dirty="0" smtClean="0"/>
              <a:t>SARSCoV-2</a:t>
            </a:r>
            <a:r>
              <a:rPr lang="en-US" sz="1400" dirty="0"/>
              <a:t>, even when </a:t>
            </a:r>
            <a:r>
              <a:rPr lang="en-US" sz="1400" b="1" dirty="0">
                <a:solidFill>
                  <a:srgbClr val="002060"/>
                </a:solidFill>
              </a:rPr>
              <a:t>face seal leaks </a:t>
            </a:r>
            <a:r>
              <a:rPr lang="en-US" sz="1400" dirty="0"/>
              <a:t>are considered. </a:t>
            </a:r>
            <a:endParaRPr lang="en-US" sz="1400" dirty="0" smtClean="0"/>
          </a:p>
          <a:p>
            <a:pPr marL="576263" lvl="1" indent="-176213"/>
            <a:r>
              <a:rPr lang="en-US" sz="1200" dirty="0" smtClean="0"/>
              <a:t>The main factor </a:t>
            </a:r>
            <a:r>
              <a:rPr lang="en-US" sz="1200" dirty="0"/>
              <a:t>affecting infection risk in the universal masking </a:t>
            </a:r>
            <a:r>
              <a:rPr lang="en-US" sz="1200" dirty="0" smtClean="0"/>
              <a:t>scenario is </a:t>
            </a:r>
            <a:r>
              <a:rPr lang="en-US" sz="1200" b="1" dirty="0">
                <a:solidFill>
                  <a:srgbClr val="002060"/>
                </a:solidFill>
              </a:rPr>
              <a:t>leakage between the mask and the face</a:t>
            </a:r>
            <a:r>
              <a:rPr lang="en-US" sz="1200" dirty="0"/>
              <a:t>. </a:t>
            </a:r>
            <a:endParaRPr lang="en-US" sz="1200" dirty="0" smtClean="0"/>
          </a:p>
          <a:p>
            <a:pPr marL="176213" indent="-176213"/>
            <a:r>
              <a:rPr lang="en-US" sz="1400" dirty="0" smtClean="0"/>
              <a:t>F</a:t>
            </a:r>
            <a:r>
              <a:rPr lang="en-US" sz="1400" b="1" dirty="0" smtClean="0">
                <a:solidFill>
                  <a:srgbClr val="002060"/>
                </a:solidFill>
              </a:rPr>
              <a:t>itted FFP2 </a:t>
            </a:r>
            <a:r>
              <a:rPr lang="en-US" sz="1400" dirty="0" smtClean="0"/>
              <a:t>masks to </a:t>
            </a:r>
            <a:r>
              <a:rPr lang="en-US" sz="1400" dirty="0"/>
              <a:t>infectious </a:t>
            </a:r>
            <a:r>
              <a:rPr lang="en-US" sz="1400" dirty="0" smtClean="0"/>
              <a:t>and susceptible </a:t>
            </a:r>
            <a:r>
              <a:rPr lang="en-US" sz="1400" dirty="0"/>
              <a:t>faces, </a:t>
            </a:r>
            <a:r>
              <a:rPr lang="en-US" sz="1400" b="1" dirty="0">
                <a:solidFill>
                  <a:srgbClr val="002060"/>
                </a:solidFill>
              </a:rPr>
              <a:t>can reduce the risk of infection by a </a:t>
            </a:r>
            <a:r>
              <a:rPr lang="en-US" sz="1400" b="1" dirty="0" smtClean="0">
                <a:solidFill>
                  <a:srgbClr val="002060"/>
                </a:solidFill>
              </a:rPr>
              <a:t>factor of </a:t>
            </a:r>
            <a:r>
              <a:rPr lang="en-US" sz="1400" b="1" dirty="0">
                <a:solidFill>
                  <a:srgbClr val="002060"/>
                </a:solidFill>
              </a:rPr>
              <a:t>30 compared with loosely worn masks and by a factor of </a:t>
            </a:r>
            <a:r>
              <a:rPr lang="en-US" sz="1400" b="1" dirty="0" smtClean="0">
                <a:solidFill>
                  <a:srgbClr val="002060"/>
                </a:solidFill>
              </a:rPr>
              <a:t>75 compared </a:t>
            </a:r>
            <a:r>
              <a:rPr lang="en-US" sz="1400" b="1" dirty="0">
                <a:solidFill>
                  <a:srgbClr val="002060"/>
                </a:solidFill>
              </a:rPr>
              <a:t>with fitted surgical masks </a:t>
            </a:r>
            <a:r>
              <a:rPr lang="en-US" sz="1400" dirty="0"/>
              <a:t>for an exposure </a:t>
            </a:r>
            <a:r>
              <a:rPr lang="en-US" sz="1400" dirty="0" smtClean="0"/>
              <a:t>duration </a:t>
            </a:r>
            <a:r>
              <a:rPr lang="en-US" sz="1400" b="1" dirty="0" smtClean="0">
                <a:solidFill>
                  <a:srgbClr val="002060"/>
                </a:solidFill>
              </a:rPr>
              <a:t>of </a:t>
            </a:r>
            <a:r>
              <a:rPr lang="en-US" sz="1400" b="1" dirty="0">
                <a:solidFill>
                  <a:srgbClr val="002060"/>
                </a:solidFill>
              </a:rPr>
              <a:t>20 min</a:t>
            </a:r>
            <a:r>
              <a:rPr lang="en-US" sz="1400" dirty="0"/>
              <a:t>. </a:t>
            </a:r>
            <a:endParaRPr lang="en-US" sz="1400" dirty="0" smtClean="0"/>
          </a:p>
          <a:p>
            <a:pPr marL="176213" indent="-176213"/>
            <a:r>
              <a:rPr lang="en-US" sz="1400" dirty="0" smtClean="0"/>
              <a:t>The </a:t>
            </a:r>
            <a:r>
              <a:rPr lang="en-US" sz="1400" dirty="0"/>
              <a:t>use of FFP2 </a:t>
            </a:r>
            <a:r>
              <a:rPr lang="en-US" sz="1400" dirty="0" smtClean="0"/>
              <a:t>masks should </a:t>
            </a:r>
            <a:r>
              <a:rPr lang="en-US" sz="1400" dirty="0"/>
              <a:t>be preferred to surgical masks, as </a:t>
            </a:r>
            <a:r>
              <a:rPr lang="en-US" sz="1400" b="1" dirty="0">
                <a:solidFill>
                  <a:srgbClr val="002060"/>
                </a:solidFill>
              </a:rPr>
              <a:t>even loosely worn </a:t>
            </a:r>
            <a:r>
              <a:rPr lang="en-US" sz="1400" b="1" dirty="0" smtClean="0">
                <a:solidFill>
                  <a:srgbClr val="002060"/>
                </a:solidFill>
              </a:rPr>
              <a:t>FFP2 masks </a:t>
            </a:r>
            <a:r>
              <a:rPr lang="en-US" sz="1400" b="1" dirty="0">
                <a:solidFill>
                  <a:srgbClr val="002060"/>
                </a:solidFill>
              </a:rPr>
              <a:t>can reduce </a:t>
            </a:r>
            <a:r>
              <a:rPr lang="en-US" sz="1400" dirty="0"/>
              <a:t>the risk of infection </a:t>
            </a:r>
            <a:r>
              <a:rPr lang="en-US" sz="1400" b="1" dirty="0">
                <a:solidFill>
                  <a:srgbClr val="002060"/>
                </a:solidFill>
              </a:rPr>
              <a:t>by a factor of 2.5 </a:t>
            </a:r>
            <a:r>
              <a:rPr lang="en-US" sz="1400" b="1" dirty="0" smtClean="0">
                <a:solidFill>
                  <a:srgbClr val="002060"/>
                </a:solidFill>
              </a:rPr>
              <a:t>compared with </a:t>
            </a:r>
            <a:r>
              <a:rPr lang="en-US" sz="1400" b="1" dirty="0">
                <a:solidFill>
                  <a:srgbClr val="002060"/>
                </a:solidFill>
              </a:rPr>
              <a:t>well-fitted surgical masks.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marL="176213" indent="-176213"/>
            <a:r>
              <a:rPr lang="en-US" sz="1400" b="1" dirty="0" smtClean="0">
                <a:solidFill>
                  <a:srgbClr val="002060"/>
                </a:solidFill>
              </a:rPr>
              <a:t>Universal </a:t>
            </a:r>
            <a:r>
              <a:rPr lang="en-US" sz="1400" b="1" dirty="0">
                <a:solidFill>
                  <a:srgbClr val="002060"/>
                </a:solidFill>
              </a:rPr>
              <a:t>masking with surgical </a:t>
            </a:r>
            <a:r>
              <a:rPr lang="en-US" sz="1400" b="1" dirty="0" smtClean="0">
                <a:solidFill>
                  <a:srgbClr val="002060"/>
                </a:solidFill>
              </a:rPr>
              <a:t>masks and/or </a:t>
            </a:r>
            <a:r>
              <a:rPr lang="en-US" sz="1400" b="1" dirty="0">
                <a:solidFill>
                  <a:srgbClr val="002060"/>
                </a:solidFill>
              </a:rPr>
              <a:t>FFP2 masks </a:t>
            </a:r>
            <a:r>
              <a:rPr lang="en-US" sz="1400" dirty="0"/>
              <a:t>is a very effective measure to minimize </a:t>
            </a:r>
            <a:r>
              <a:rPr lang="en-US" sz="1400" dirty="0" smtClean="0"/>
              <a:t>the transmission </a:t>
            </a:r>
            <a:r>
              <a:rPr lang="en-US" sz="1400" dirty="0"/>
              <a:t>of COVID-19.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76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17946</TotalTime>
  <Words>1246</Words>
  <Application>Microsoft Office PowerPoint</Application>
  <PresentationFormat>Affichage à l'écran (16:9)</PresentationFormat>
  <Paragraphs>97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</vt:vector>
  </TitlesOfParts>
  <Company>CHU de NANTES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BIRGAND Gabriel</dc:creator>
  <cp:lastModifiedBy>BIRGAND Gabriel</cp:lastModifiedBy>
  <cp:revision>549</cp:revision>
  <dcterms:created xsi:type="dcterms:W3CDTF">2017-11-10T10:44:00Z</dcterms:created>
  <dcterms:modified xsi:type="dcterms:W3CDTF">2022-01-06T15:28:40Z</dcterms:modified>
</cp:coreProperties>
</file>